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81" r:id="rId4"/>
    <p:sldId id="263" r:id="rId5"/>
    <p:sldId id="260" r:id="rId6"/>
    <p:sldId id="259" r:id="rId7"/>
    <p:sldId id="271" r:id="rId8"/>
    <p:sldId id="280" r:id="rId9"/>
    <p:sldId id="284" r:id="rId10"/>
    <p:sldId id="264" r:id="rId11"/>
    <p:sldId id="266" r:id="rId12"/>
    <p:sldId id="273" r:id="rId13"/>
    <p:sldId id="267" r:id="rId14"/>
    <p:sldId id="277" r:id="rId15"/>
    <p:sldId id="268" r:id="rId16"/>
    <p:sldId id="278" r:id="rId17"/>
    <p:sldId id="279" r:id="rId18"/>
    <p:sldId id="283" r:id="rId19"/>
    <p:sldId id="282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72" r:id="rId30"/>
    <p:sldId id="285" r:id="rId31"/>
    <p:sldId id="275" r:id="rId32"/>
    <p:sldId id="265" r:id="rId3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2"/>
    <p:restoredTop sz="94607"/>
  </p:normalViewPr>
  <p:slideViewPr>
    <p:cSldViewPr snapToGrid="0" snapToObjects="1">
      <p:cViewPr varScale="1">
        <p:scale>
          <a:sx n="178" d="100"/>
          <a:sy n="178" d="100"/>
        </p:scale>
        <p:origin x="18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6952-1FC8-0343-AB6B-4B3E2F1A326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5BC05-D69E-6D48-86DB-4CC70BC70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86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1ACD9-71E7-0B45-96EB-ECEC6E8A33AF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41A64-6227-034B-A225-A8F5410B8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57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042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4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95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50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8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47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6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30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4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8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73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mailto:xz289@cam.ac.uk" TargetMode="External"/><Relationship Id="rId3" Type="http://schemas.openxmlformats.org/officeDocument/2006/relationships/image" Target="../media/image11.png"/><Relationship Id="rId7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mailto:mn367@cam.ac.u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mailto:mn367@cam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z289@cam.ac.uk" TargetMode="External"/><Relationship Id="rId5" Type="http://schemas.openxmlformats.org/officeDocument/2006/relationships/hyperlink" Target="mailto:rsh46@cam.ac.uk)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xz289@cam.ac.uk" TargetMode="External"/><Relationship Id="rId3" Type="http://schemas.openxmlformats.org/officeDocument/2006/relationships/image" Target="../media/image17.emf"/><Relationship Id="rId7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emf"/><Relationship Id="rId9" Type="http://schemas.openxmlformats.org/officeDocument/2006/relationships/hyperlink" Target="mailto:mn367@cam.ac.u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mn367@cam.ac.uk" TargetMode="Externa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z289@cam.ac.uk" TargetMode="External"/><Relationship Id="rId5" Type="http://schemas.openxmlformats.org/officeDocument/2006/relationships/hyperlink" Target="mailto:rsh46@cam.ac.uk)" TargetMode="Externa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mailto:mn367@cam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z289@cam.ac.uk" TargetMode="External"/><Relationship Id="rId5" Type="http://schemas.openxmlformats.org/officeDocument/2006/relationships/hyperlink" Target="mailto:rsh46@cam.ac.uk)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mn367@cam.ac.uk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xz289@cam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sh46@cam.ac.uk)" TargetMode="Externa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mn367@cam.ac.uk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z289@cam.ac.uk" TargetMode="External"/><Relationship Id="rId5" Type="http://schemas.openxmlformats.org/officeDocument/2006/relationships/hyperlink" Target="mailto:rsh46@cam.ac.uk)" TargetMode="Externa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742811"/>
            <a:ext cx="12192000" cy="1115189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" y="217079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" y="0"/>
            <a:ext cx="12192000" cy="238397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24580" y="860155"/>
            <a:ext cx="620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Placental Bioinformatics Course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3528" y="2800159"/>
            <a:ext cx="291983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>
                <a:solidFill>
                  <a:srgbClr val="7030A0"/>
                </a:solidFill>
              </a:rPr>
              <a:t>Twitter:	@</a:t>
            </a:r>
            <a:r>
              <a:rPr lang="en-GB" dirty="0" err="1">
                <a:solidFill>
                  <a:srgbClr val="7030A0"/>
                </a:solidFill>
              </a:rPr>
              <a:t>drrshamilton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863" y="5863330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6" y="6041571"/>
            <a:ext cx="1629691" cy="5668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98797" y="64634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urier" charset="0"/>
                <a:ea typeface="Courier" charset="0"/>
                <a:cs typeface="Courier" charset="0"/>
              </a:rPr>
              <a:t>Version 0.3: 20180705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49288" y="2797387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91A72-ED4A-FE4E-B76A-DA6CC9843651}"/>
              </a:ext>
            </a:extLst>
          </p:cNvPr>
          <p:cNvSpPr txBox="1"/>
          <p:nvPr/>
        </p:nvSpPr>
        <p:spPr>
          <a:xfrm>
            <a:off x="4565694" y="4339731"/>
            <a:ext cx="291272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</a:t>
            </a:r>
            <a:r>
              <a:rPr lang="en-GB" sz="2400" dirty="0" err="1">
                <a:solidFill>
                  <a:srgbClr val="7030A0"/>
                </a:solidFill>
              </a:rPr>
              <a:t>Malwina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 err="1">
                <a:solidFill>
                  <a:srgbClr val="7030A0"/>
                </a:solidFill>
              </a:rPr>
              <a:t>Prater</a:t>
            </a:r>
            <a:endParaRPr lang="en-GB" sz="2400" dirty="0">
              <a:solidFill>
                <a:srgbClr val="7030A0"/>
              </a:solidFill>
            </a:endParaRP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A6069908-2FDD-8B48-8717-DDA64BA4B49B}"/>
              </a:ext>
            </a:extLst>
          </p:cNvPr>
          <p:cNvSpPr/>
          <p:nvPr/>
        </p:nvSpPr>
        <p:spPr>
          <a:xfrm>
            <a:off x="4478966" y="4339731"/>
            <a:ext cx="2999448" cy="914400"/>
          </a:xfrm>
          <a:prstGeom prst="bracketPair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483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9E1C1C-EA0E-C344-967D-16D020AE49A0}"/>
              </a:ext>
            </a:extLst>
          </p:cNvPr>
          <p:cNvSpPr/>
          <p:nvPr/>
        </p:nvSpPr>
        <p:spPr>
          <a:xfrm>
            <a:off x="5421090" y="6091983"/>
            <a:ext cx="6733867" cy="389742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05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FastQC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7700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FastQC</a:t>
            </a:r>
            <a:r>
              <a:rPr lang="en-GB" dirty="0"/>
              <a:t>		A quality control tool for high throughput sequence data</a:t>
            </a:r>
          </a:p>
          <a:p>
            <a:r>
              <a:rPr lang="en-GB" dirty="0"/>
              <a:t>Version		</a:t>
            </a:r>
            <a:r>
              <a:rPr lang="de-DE" dirty="0"/>
              <a:t>0.11.5</a:t>
            </a:r>
            <a:endParaRPr lang="en-GB" dirty="0"/>
          </a:p>
          <a:p>
            <a:r>
              <a:rPr lang="en-GB" dirty="0"/>
              <a:t>Download	http://</a:t>
            </a:r>
            <a:r>
              <a:rPr lang="en-GB" dirty="0" err="1"/>
              <a:t>www.bioinformatics.babraham.ac.uk</a:t>
            </a:r>
            <a:r>
              <a:rPr lang="en-GB" dirty="0"/>
              <a:t>/projects/</a:t>
            </a:r>
            <a:r>
              <a:rPr lang="en-GB" dirty="0" err="1"/>
              <a:t>fastqc</a:t>
            </a:r>
            <a:r>
              <a:rPr lang="en-GB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981871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Terminal:</a:t>
            </a:r>
          </a:p>
          <a:p>
            <a:endParaRPr lang="en-GB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fastqc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SRR1823638_sub_1.fastq.gz SRR1823638_sub_2.fastq.gz</a:t>
            </a:r>
            <a:r>
              <a:rPr lang="en-US" dirty="0">
                <a:effectLst/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firefox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SRR1823638_sub_1_fastqc.html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ea typeface="Courier" charset="0"/>
                <a:cs typeface="Courier" charset="0"/>
              </a:rPr>
              <a:t>Output:</a:t>
            </a:r>
          </a:p>
          <a:p>
            <a:endParaRPr lang="en-GB" dirty="0"/>
          </a:p>
          <a:p>
            <a:r>
              <a:rPr lang="en-GB" dirty="0"/>
              <a:t>	</a:t>
            </a:r>
            <a:r>
              <a:rPr lang="en-GB" i="1" dirty="0"/>
              <a:t>HTML Reports				Archive of data/images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SRR1823638_sub_1_fastqc.html	SRR1823638_sub_1_fastqc.zip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SRR1823638_sub_2_fastqc.html	SRR1823638_sub_2_fastqc.zip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02321" y="6121211"/>
            <a:ext cx="678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Bioinformatics Top Tip: </a:t>
            </a:r>
            <a:r>
              <a:rPr lang="en-GB" dirty="0">
                <a:solidFill>
                  <a:schemeClr val="bg1"/>
                </a:solidFill>
              </a:rPr>
              <a:t>Simon Andrews’ https://</a:t>
            </a:r>
            <a:r>
              <a:rPr lang="en-GB" dirty="0" err="1">
                <a:solidFill>
                  <a:schemeClr val="bg1"/>
                </a:solidFill>
              </a:rPr>
              <a:t>sequencing.qcfail.com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27" y="1206418"/>
            <a:ext cx="1866960" cy="4308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ight Brace 11"/>
          <p:cNvSpPr/>
          <p:nvPr/>
        </p:nvSpPr>
        <p:spPr>
          <a:xfrm rot="16200000">
            <a:off x="3896061" y="1574012"/>
            <a:ext cx="215073" cy="2834984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/>
          <p:cNvSpPr/>
          <p:nvPr/>
        </p:nvSpPr>
        <p:spPr>
          <a:xfrm rot="16200000">
            <a:off x="6932136" y="1574012"/>
            <a:ext cx="215073" cy="2834984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552419" y="2576191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10558" y="2576191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30745-F958-6B44-B359-0CBCA1881389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10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6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64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trim_galore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1123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trim_galore</a:t>
            </a:r>
            <a:r>
              <a:rPr lang="en-GB" dirty="0"/>
              <a:t>	A wrapper tool around </a:t>
            </a:r>
            <a:r>
              <a:rPr lang="en-GB" dirty="0" err="1"/>
              <a:t>Cutadapt</a:t>
            </a:r>
            <a:r>
              <a:rPr lang="en-GB" dirty="0"/>
              <a:t> to consistently apply quality and adapter trimming to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r>
              <a:rPr lang="en-GB" dirty="0"/>
              <a:t>Version		</a:t>
            </a:r>
            <a:r>
              <a:rPr lang="hr-HR" dirty="0"/>
              <a:t>0.4.4 </a:t>
            </a:r>
          </a:p>
          <a:p>
            <a:r>
              <a:rPr lang="en-GB" dirty="0"/>
              <a:t>Download	http://</a:t>
            </a:r>
            <a:r>
              <a:rPr lang="en-GB" dirty="0" err="1"/>
              <a:t>www.bioinformatics.babraham.ac.uk</a:t>
            </a:r>
            <a:r>
              <a:rPr lang="en-GB" dirty="0"/>
              <a:t>/projects/</a:t>
            </a:r>
            <a:r>
              <a:rPr lang="en-GB" dirty="0" err="1"/>
              <a:t>trim_galore</a:t>
            </a:r>
            <a:r>
              <a:rPr lang="en-GB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691" y="2562435"/>
            <a:ext cx="12178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Terminal:</a:t>
            </a:r>
          </a:p>
          <a:p>
            <a:endParaRPr lang="en-GB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trim_galore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--paired 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gzip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-q 20 SRR1823638_sub_1.fastq.gz SRR1823638_sub_2.fastq.gz</a:t>
            </a:r>
            <a:endParaRPr lang="en-US" dirty="0">
              <a:effectLst/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ea typeface="Courier" charset="0"/>
                <a:cs typeface="Courier" charset="0"/>
              </a:rPr>
              <a:t>Output:</a:t>
            </a:r>
          </a:p>
          <a:p>
            <a:endParaRPr lang="en-GB" dirty="0"/>
          </a:p>
          <a:p>
            <a:r>
              <a:rPr lang="en-GB" dirty="0"/>
              <a:t>	</a:t>
            </a:r>
            <a:r>
              <a:rPr lang="en-GB" i="1" dirty="0"/>
              <a:t>Trimmed </a:t>
            </a:r>
            <a:r>
              <a:rPr lang="en-GB" i="1" dirty="0" err="1"/>
              <a:t>Fastq</a:t>
            </a:r>
            <a:r>
              <a:rPr lang="en-GB" i="1" dirty="0"/>
              <a:t> files				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SRR1823638_sub_1_val_1.fq.gz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SRR1823638_sub_2_val_2.fq.gz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			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2532581" y="2996292"/>
            <a:ext cx="215073" cy="107768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16200000">
            <a:off x="3622514" y="2632807"/>
            <a:ext cx="215073" cy="718458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/>
          <p:cNvSpPr/>
          <p:nvPr/>
        </p:nvSpPr>
        <p:spPr>
          <a:xfrm rot="5400000">
            <a:off x="4509391" y="3254454"/>
            <a:ext cx="215073" cy="56136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270041" y="2592208"/>
            <a:ext cx="2467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Compress the output </a:t>
            </a:r>
            <a:r>
              <a:rPr lang="en-GB" sz="1400" dirty="0" err="1">
                <a:solidFill>
                  <a:schemeClr val="accent5"/>
                </a:solidFill>
              </a:rPr>
              <a:t>fastq</a:t>
            </a:r>
            <a:r>
              <a:rPr lang="en-GB" sz="1400" dirty="0">
                <a:solidFill>
                  <a:schemeClr val="accent5"/>
                </a:solidFill>
              </a:rPr>
              <a:t> files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30718" y="3609122"/>
            <a:ext cx="2886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Quality score threshold (PHRED &gt; 20)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89053" y="3585712"/>
            <a:ext cx="1630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Tread as paired-end</a:t>
            </a:r>
          </a:p>
        </p:txBody>
      </p:sp>
      <p:sp>
        <p:nvSpPr>
          <p:cNvPr id="17" name="Right Brace 16"/>
          <p:cNvSpPr/>
          <p:nvPr/>
        </p:nvSpPr>
        <p:spPr>
          <a:xfrm rot="16200000">
            <a:off x="6663238" y="1362955"/>
            <a:ext cx="215073" cy="328913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Brace 17"/>
          <p:cNvSpPr/>
          <p:nvPr/>
        </p:nvSpPr>
        <p:spPr>
          <a:xfrm rot="16200000">
            <a:off x="10231534" y="1330801"/>
            <a:ext cx="215073" cy="3353440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313981" y="2592208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2186" y="2592208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F49B86-3FBF-E34C-8A52-74BD9801FC3F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11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63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Tab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06403"/>
              </p:ext>
            </p:extLst>
          </p:nvPr>
        </p:nvGraphicFramePr>
        <p:xfrm>
          <a:off x="1899950" y="4959617"/>
          <a:ext cx="81279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Kallisto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Hardware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Novel Splice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54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Alignment: STAR Vs </a:t>
            </a:r>
            <a:r>
              <a:rPr lang="en-GB" sz="2400" dirty="0" err="1">
                <a:solidFill>
                  <a:srgbClr val="7030A0"/>
                </a:solidFill>
              </a:rPr>
              <a:t>Kallisto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267590"/>
            <a:ext cx="23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STAR: Align to genome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660" y="2001242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918360" y="2015128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8557" y="2121892"/>
            <a:ext cx="59980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733369" y="2871718"/>
            <a:ext cx="83185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688918" y="3156879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1905610" y="3156879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/>
          <p:cNvCxnSpPr>
            <a:stCxn id="24" idx="3"/>
            <a:endCxn id="25" idx="1"/>
          </p:cNvCxnSpPr>
          <p:nvPr/>
        </p:nvCxnSpPr>
        <p:spPr>
          <a:xfrm>
            <a:off x="1355509" y="3188629"/>
            <a:ext cx="55010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82257" y="2343773"/>
            <a:ext cx="217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Single exon mapping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82257" y="2725639"/>
            <a:ext cx="3650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Multi-exon reads</a:t>
            </a:r>
          </a:p>
          <a:p>
            <a:r>
              <a:rPr lang="en-GB" dirty="0"/>
              <a:t>     Reads divided into segments </a:t>
            </a:r>
          </a:p>
          <a:p>
            <a:r>
              <a:rPr lang="en-GB" dirty="0"/>
              <a:t>     splice site identified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1355511" y="3261200"/>
            <a:ext cx="275049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630560" y="3261200"/>
            <a:ext cx="243350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901461" y="3156879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1137813" y="3156879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916437" y="3156879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694213" y="3156879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416038" y="2514630"/>
            <a:ext cx="83185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1673566" y="3814352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angle 56"/>
          <p:cNvSpPr/>
          <p:nvPr/>
        </p:nvSpPr>
        <p:spPr>
          <a:xfrm>
            <a:off x="604638" y="3814352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Rectangle 57"/>
          <p:cNvSpPr/>
          <p:nvPr/>
        </p:nvSpPr>
        <p:spPr>
          <a:xfrm>
            <a:off x="999490" y="4048807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1672622" y="4048807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/>
          <p:cNvSpPr/>
          <p:nvPr/>
        </p:nvSpPr>
        <p:spPr>
          <a:xfrm>
            <a:off x="1668473" y="4048807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1448385" y="4048807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1227009" y="4048807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1004785" y="4048807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3215811" y="3867734"/>
            <a:ext cx="306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Segments aligned and assembled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" t="40361" r="2281" b="37111"/>
          <a:stretch/>
        </p:blipFill>
        <p:spPr>
          <a:xfrm>
            <a:off x="7526049" y="3799830"/>
            <a:ext cx="3904437" cy="106697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047592" y="1267590"/>
            <a:ext cx="313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7030A0"/>
                </a:solidFill>
              </a:rPr>
              <a:t>Kallisto</a:t>
            </a:r>
            <a:r>
              <a:rPr lang="en-GB" b="1" dirty="0">
                <a:solidFill>
                  <a:srgbClr val="7030A0"/>
                </a:solidFill>
              </a:rPr>
              <a:t>: Align to transcriptome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774508" y="23583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737463" y="27131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✗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2255" y="39034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001660" y="2038105"/>
            <a:ext cx="1063897" cy="292100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665360" y="2038105"/>
            <a:ext cx="1327059" cy="305986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065557" y="2158755"/>
            <a:ext cx="599803" cy="45719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/>
          <p:cNvSpPr/>
          <p:nvPr/>
        </p:nvSpPr>
        <p:spPr>
          <a:xfrm>
            <a:off x="8001660" y="2450017"/>
            <a:ext cx="1063897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665360" y="2463903"/>
            <a:ext cx="1594270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9065557" y="2570667"/>
            <a:ext cx="599803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8001661" y="2880825"/>
            <a:ext cx="799440" cy="3059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665360" y="2894711"/>
            <a:ext cx="1594270" cy="2921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8801101" y="2996465"/>
            <a:ext cx="864259" cy="5072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/>
          <p:cNvSpPr/>
          <p:nvPr/>
        </p:nvSpPr>
        <p:spPr>
          <a:xfrm>
            <a:off x="8533608" y="3481890"/>
            <a:ext cx="53194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/>
          <p:cNvSpPr/>
          <p:nvPr/>
        </p:nvSpPr>
        <p:spPr>
          <a:xfrm>
            <a:off x="9665359" y="3481890"/>
            <a:ext cx="31684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Straight Connector 83"/>
          <p:cNvCxnSpPr/>
          <p:nvPr/>
        </p:nvCxnSpPr>
        <p:spPr>
          <a:xfrm>
            <a:off x="9065557" y="3504749"/>
            <a:ext cx="5998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828518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554875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8281233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007591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8828518" y="2807778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8554875" y="2807778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281233" y="2807778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8007591" y="2807778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548944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8275302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8001660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0486286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0212643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9939001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9665359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0755380" y="2387535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0486286" y="2810469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0212643" y="2810469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9939001" y="2810469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665359" y="2810469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1029022" y="2808007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0755380" y="2808007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0487835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0214192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9940550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9666908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11030571" y="3249420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10756929" y="3249420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601694" y="24354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601694" y="28510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✗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601694" y="20198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BCF2B67-8A87-6346-887B-FFAD3D91709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12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6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056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kallisto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1651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kallisto</a:t>
            </a:r>
            <a:r>
              <a:rPr lang="en-GB" dirty="0"/>
              <a:t>		Program for quantifying abundances of transcripts from RNA-Seq data, without the need for alignment</a:t>
            </a:r>
          </a:p>
          <a:p>
            <a:r>
              <a:rPr lang="en-GB" dirty="0"/>
              <a:t>Version		</a:t>
            </a:r>
            <a:r>
              <a:rPr lang="hr-HR" dirty="0"/>
              <a:t>0.43.1 </a:t>
            </a:r>
          </a:p>
          <a:p>
            <a:r>
              <a:rPr lang="en-GB" dirty="0"/>
              <a:t>Download	https://</a:t>
            </a:r>
            <a:r>
              <a:rPr lang="en-GB" dirty="0" err="1"/>
              <a:t>pachterlab.github.io</a:t>
            </a:r>
            <a:r>
              <a:rPr lang="en-GB" dirty="0"/>
              <a:t>/</a:t>
            </a:r>
            <a:r>
              <a:rPr lang="en-GB" dirty="0" err="1"/>
              <a:t>kallisto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199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Terminal:</a:t>
            </a:r>
          </a:p>
          <a:p>
            <a:endParaRPr lang="en-GB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kallisto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quant -b 25 -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Mus_musculus.GRCm38.cdna.all.idx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   -o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kallisto_output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SRR1823638_sub_1_val_1.fq.gz SRR1823638_sub_2_val_2.fq.gz</a:t>
            </a:r>
          </a:p>
          <a:p>
            <a:endParaRPr lang="en-US" dirty="0">
              <a:ea typeface="Courier" charset="0"/>
              <a:cs typeface="Courier" charset="0"/>
            </a:endParaRPr>
          </a:p>
          <a:p>
            <a:endParaRPr lang="en-US" dirty="0">
              <a:ea typeface="Courier" charset="0"/>
              <a:cs typeface="Courier" charset="0"/>
            </a:endParaRPr>
          </a:p>
          <a:p>
            <a:r>
              <a:rPr lang="en-US" dirty="0">
                <a:ea typeface="Courier" charset="0"/>
                <a:cs typeface="Courier" charset="0"/>
              </a:rPr>
              <a:t>Output:</a:t>
            </a:r>
          </a:p>
          <a:p>
            <a:r>
              <a:rPr lang="en-GB" i="1" dirty="0"/>
              <a:t>				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kallisto_output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abundance.h5 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abundance.tsv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run_info.json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		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3877142" y="2726662"/>
            <a:ext cx="215073" cy="66845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541792" y="2689137"/>
            <a:ext cx="1797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Number of bootstraps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6801222" y="645124"/>
            <a:ext cx="215073" cy="4829724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222202" y="2697922"/>
            <a:ext cx="1875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accent5"/>
                </a:solidFill>
              </a:rPr>
              <a:t>Indexed transcriptome 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5400000">
            <a:off x="2879706" y="2559984"/>
            <a:ext cx="215073" cy="243472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700610" y="383408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Output directory</a:t>
            </a:r>
          </a:p>
        </p:txBody>
      </p:sp>
      <p:sp>
        <p:nvSpPr>
          <p:cNvPr id="18" name="Right Brace 17"/>
          <p:cNvSpPr/>
          <p:nvPr/>
        </p:nvSpPr>
        <p:spPr>
          <a:xfrm rot="5400000">
            <a:off x="6164418" y="1893745"/>
            <a:ext cx="215073" cy="378670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5737165" y="3854558"/>
            <a:ext cx="137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Trimmed Read 1</a:t>
            </a:r>
          </a:p>
        </p:txBody>
      </p:sp>
      <p:sp>
        <p:nvSpPr>
          <p:cNvPr id="20" name="Right Brace 19"/>
          <p:cNvSpPr/>
          <p:nvPr/>
        </p:nvSpPr>
        <p:spPr>
          <a:xfrm rot="5400000">
            <a:off x="10097565" y="1904974"/>
            <a:ext cx="215073" cy="376424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9667253" y="3854559"/>
            <a:ext cx="137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Trimmed Read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73134" y="4221415"/>
            <a:ext cx="451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Note </a:t>
            </a:r>
            <a:r>
              <a:rPr lang="en-GB" i="1">
                <a:solidFill>
                  <a:srgbClr val="C00000"/>
                </a:solidFill>
              </a:rPr>
              <a:t>command must be </a:t>
            </a:r>
            <a:r>
              <a:rPr lang="en-GB" i="1" dirty="0">
                <a:solidFill>
                  <a:srgbClr val="C00000"/>
                </a:solidFill>
              </a:rPr>
              <a:t>all </a:t>
            </a:r>
            <a:r>
              <a:rPr lang="en-GB" i="1">
                <a:solidFill>
                  <a:srgbClr val="C00000"/>
                </a:solidFill>
              </a:rPr>
              <a:t>on one </a:t>
            </a:r>
            <a:r>
              <a:rPr lang="en-GB" i="1" dirty="0">
                <a:solidFill>
                  <a:srgbClr val="C00000"/>
                </a:solidFill>
              </a:rPr>
              <a:t>single 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1B2CE0-671E-424B-AD82-F7049CE5D141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13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4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662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RNA-Seq Mapping Metrics: Counts Vs FPKM Vs TPM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347" y="2015933"/>
            <a:ext cx="72883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Counts</a:t>
            </a:r>
          </a:p>
          <a:p>
            <a:r>
              <a:rPr lang="en-GB" dirty="0"/>
              <a:t>	The number of reads mapping to a transcript or gene</a:t>
            </a:r>
          </a:p>
          <a:p>
            <a:r>
              <a:rPr lang="en-GB" dirty="0"/>
              <a:t>	Longer transcripts will generally have more mapped reads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7030A0"/>
                </a:solidFill>
              </a:rPr>
              <a:t>FPKM (</a:t>
            </a:r>
            <a:r>
              <a:rPr lang="en-GB" b="1" dirty="0">
                <a:solidFill>
                  <a:srgbClr val="7030A0"/>
                </a:solidFill>
              </a:rPr>
              <a:t>F</a:t>
            </a:r>
            <a:r>
              <a:rPr lang="en-GB" dirty="0">
                <a:solidFill>
                  <a:srgbClr val="7030A0"/>
                </a:solidFill>
              </a:rPr>
              <a:t>ragments </a:t>
            </a:r>
            <a:r>
              <a:rPr lang="en-GB" b="1" dirty="0">
                <a:solidFill>
                  <a:srgbClr val="7030A0"/>
                </a:solidFill>
              </a:rPr>
              <a:t>P</a:t>
            </a:r>
            <a:r>
              <a:rPr lang="en-GB" dirty="0">
                <a:solidFill>
                  <a:srgbClr val="7030A0"/>
                </a:solidFill>
              </a:rPr>
              <a:t>er </a:t>
            </a:r>
            <a:r>
              <a:rPr lang="en-GB" b="1" dirty="0" err="1">
                <a:solidFill>
                  <a:srgbClr val="7030A0"/>
                </a:solidFill>
              </a:rPr>
              <a:t>K</a:t>
            </a:r>
            <a:r>
              <a:rPr lang="en-GB" dirty="0" err="1">
                <a:solidFill>
                  <a:srgbClr val="7030A0"/>
                </a:solidFill>
              </a:rPr>
              <a:t>ilobase</a:t>
            </a:r>
            <a:r>
              <a:rPr lang="en-GB" dirty="0">
                <a:solidFill>
                  <a:srgbClr val="7030A0"/>
                </a:solidFill>
              </a:rPr>
              <a:t> of transcript per </a:t>
            </a:r>
            <a:r>
              <a:rPr lang="en-GB" b="1" dirty="0">
                <a:solidFill>
                  <a:srgbClr val="7030A0"/>
                </a:solidFill>
              </a:rPr>
              <a:t>M</a:t>
            </a:r>
            <a:r>
              <a:rPr lang="en-GB" dirty="0">
                <a:solidFill>
                  <a:srgbClr val="7030A0"/>
                </a:solidFill>
              </a:rPr>
              <a:t>illion mapped reads)</a:t>
            </a:r>
          </a:p>
          <a:p>
            <a:r>
              <a:rPr lang="en-GB" dirty="0"/>
              <a:t>	Normalises the counts for the length of the transcript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7030A0"/>
                </a:solidFill>
              </a:rPr>
              <a:t>TPM (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dirty="0">
                <a:solidFill>
                  <a:srgbClr val="7030A0"/>
                </a:solidFill>
              </a:rPr>
              <a:t>ranscripts </a:t>
            </a:r>
            <a:r>
              <a:rPr lang="en-GB" b="1" dirty="0">
                <a:solidFill>
                  <a:srgbClr val="7030A0"/>
                </a:solidFill>
              </a:rPr>
              <a:t>P</a:t>
            </a:r>
            <a:r>
              <a:rPr lang="en-GB" dirty="0">
                <a:solidFill>
                  <a:srgbClr val="7030A0"/>
                </a:solidFill>
              </a:rPr>
              <a:t>er </a:t>
            </a:r>
            <a:r>
              <a:rPr lang="en-GB" b="1" dirty="0">
                <a:solidFill>
                  <a:srgbClr val="7030A0"/>
                </a:solidFill>
              </a:rPr>
              <a:t>M</a:t>
            </a:r>
            <a:r>
              <a:rPr lang="en-GB" dirty="0">
                <a:solidFill>
                  <a:srgbClr val="7030A0"/>
                </a:solidFill>
              </a:rPr>
              <a:t>illion)</a:t>
            </a:r>
          </a:p>
          <a:p>
            <a:r>
              <a:rPr lang="en-GB" dirty="0"/>
              <a:t>	Measurement of the proportion of transcripts in your pool of RNA</a:t>
            </a:r>
          </a:p>
          <a:p>
            <a:r>
              <a:rPr lang="en-GB" dirty="0"/>
              <a:t>	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8678333" y="1617133"/>
            <a:ext cx="635000" cy="419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9635068" y="2201333"/>
            <a:ext cx="19134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None of these are for comparing across samples</a:t>
            </a:r>
          </a:p>
          <a:p>
            <a:endParaRPr lang="en-GB" dirty="0"/>
          </a:p>
          <a:p>
            <a:r>
              <a:rPr lang="en-GB" dirty="0"/>
              <a:t>Sample normalisation required  as performed by DESeq2 and  Sleuth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70307-52CC-0A47-882F-064C9290D6E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14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1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MultiQC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0263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MultiQC</a:t>
            </a:r>
            <a:r>
              <a:rPr lang="en-GB" dirty="0"/>
              <a:t>		Aggregate results from bioinformatics analyses across many samples into a single report</a:t>
            </a:r>
          </a:p>
          <a:p>
            <a:r>
              <a:rPr lang="en-GB" dirty="0"/>
              <a:t>Version		</a:t>
            </a:r>
            <a:r>
              <a:rPr lang="hr-HR" dirty="0"/>
              <a:t>1.1dev </a:t>
            </a:r>
          </a:p>
          <a:p>
            <a:r>
              <a:rPr lang="en-GB" dirty="0"/>
              <a:t>Download	http://</a:t>
            </a:r>
            <a:r>
              <a:rPr lang="en-GB" dirty="0" err="1"/>
              <a:t>multiqc.info</a:t>
            </a:r>
            <a:r>
              <a:rPr lang="en-GB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01649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Terminal:</a:t>
            </a:r>
          </a:p>
          <a:p>
            <a:endParaRPr lang="en-GB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multiqc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-f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"Placental Biology Course 2018"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--filename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PlacentalBiologyCourse.multiqc_report.html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 .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firefox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PlacentalBiologyCourse.multiqc_report.html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ea typeface="Courier" charset="0"/>
                <a:cs typeface="Courier" charset="0"/>
              </a:rPr>
              <a:t>Output:</a:t>
            </a:r>
          </a:p>
          <a:p>
            <a:endParaRPr lang="en-GB" dirty="0"/>
          </a:p>
          <a:p>
            <a:r>
              <a:rPr lang="en-GB" dirty="0"/>
              <a:t>	</a:t>
            </a:r>
            <a:r>
              <a:rPr lang="en-GB" i="1" dirty="0"/>
              <a:t>HTML Report				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PlacentalBiologyCourse.multiqc_report.html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PlacentalBiologyCourse.multiqc_report_data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		</a:t>
            </a:r>
          </a:p>
        </p:txBody>
      </p:sp>
      <p:sp>
        <p:nvSpPr>
          <p:cNvPr id="9" name="Right Brace 8"/>
          <p:cNvSpPr/>
          <p:nvPr/>
        </p:nvSpPr>
        <p:spPr>
          <a:xfrm rot="16200000">
            <a:off x="2725223" y="2810766"/>
            <a:ext cx="215073" cy="36275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542725" y="2620389"/>
            <a:ext cx="201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Overwrite existing report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30076" y="390248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accent5"/>
                </a:solidFill>
              </a:rPr>
              <a:t>Output filename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16200000">
            <a:off x="5331595" y="675804"/>
            <a:ext cx="215073" cy="463267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86685" y="2606416"/>
            <a:ext cx="1746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A title for your report</a:t>
            </a:r>
          </a:p>
        </p:txBody>
      </p:sp>
      <p:sp>
        <p:nvSpPr>
          <p:cNvPr id="15" name="Right Brace 14"/>
          <p:cNvSpPr/>
          <p:nvPr/>
        </p:nvSpPr>
        <p:spPr>
          <a:xfrm rot="5400000">
            <a:off x="5898485" y="93868"/>
            <a:ext cx="215073" cy="749084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/>
          <p:cNvSpPr/>
          <p:nvPr/>
        </p:nvSpPr>
        <p:spPr>
          <a:xfrm rot="5400000">
            <a:off x="9882648" y="3657915"/>
            <a:ext cx="215073" cy="36275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9440333" y="3940072"/>
            <a:ext cx="27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“.” Is a special Linux symbol which means the current directory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EA9295-268C-664E-AF2B-AE649244EB75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15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3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907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QC </a:t>
            </a:r>
            <a:r>
              <a:rPr lang="en-GB" sz="2400" dirty="0" err="1">
                <a:solidFill>
                  <a:srgbClr val="7030A0"/>
                </a:solidFill>
              </a:rPr>
              <a:t>Fastq</a:t>
            </a:r>
            <a:r>
              <a:rPr lang="en-GB" sz="2400" dirty="0">
                <a:solidFill>
                  <a:srgbClr val="7030A0"/>
                </a:solidFill>
              </a:rPr>
              <a:t> Files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0" y="1548737"/>
            <a:ext cx="5249624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0" y="4108028"/>
            <a:ext cx="5232104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4108028"/>
            <a:ext cx="5192138" cy="21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77" y="1548737"/>
            <a:ext cx="5242450" cy="2160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 rot="1296545">
            <a:off x="4901072" y="2032897"/>
            <a:ext cx="831356" cy="1758474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 rot="2209153">
            <a:off x="2033320" y="2526003"/>
            <a:ext cx="879527" cy="127283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606488" y="2337588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79927" y="272746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Placenta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237" y="1110765"/>
            <a:ext cx="414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groups </a:t>
            </a:r>
            <a:r>
              <a:rPr lang="en-GB"/>
              <a:t>have different read 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91771" y="1179405"/>
            <a:ext cx="461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 Placenta samples have </a:t>
            </a:r>
            <a:r>
              <a:rPr lang="en-GB"/>
              <a:t>low quality scores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58237" y="3819457"/>
            <a:ext cx="409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There are adapters in both sample groups</a:t>
            </a:r>
          </a:p>
        </p:txBody>
      </p:sp>
      <p:sp>
        <p:nvSpPr>
          <p:cNvPr id="20" name="Oval 19"/>
          <p:cNvSpPr/>
          <p:nvPr/>
        </p:nvSpPr>
        <p:spPr>
          <a:xfrm rot="4883794">
            <a:off x="5074804" y="5499194"/>
            <a:ext cx="381771" cy="968622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 rot="2209153">
            <a:off x="2033320" y="5210050"/>
            <a:ext cx="879527" cy="127283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4557308" y="5480707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5071" y="529604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Placenta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5521" y="362254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Batch effects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2D9D87-BE8F-8A4A-8720-232324617139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8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9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16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030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QC Alignments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6" y="3821230"/>
            <a:ext cx="5995601" cy="23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7" y="1226295"/>
            <a:ext cx="5950730" cy="234000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561667" y="4043610"/>
            <a:ext cx="118533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/>
          <p:cNvSpPr/>
          <p:nvPr/>
        </p:nvSpPr>
        <p:spPr>
          <a:xfrm>
            <a:off x="6561667" y="4695542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680200" y="4163699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0200" y="502056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7614497" y="4695542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7783298" y="4473097"/>
            <a:ext cx="1631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Harsher trimming, more reads removed </a:t>
            </a:r>
            <a:r>
              <a:rPr lang="en-GB"/>
              <a:t>/ trimmed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6561667" y="1471075"/>
            <a:ext cx="118533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19"/>
          <p:cNvSpPr/>
          <p:nvPr/>
        </p:nvSpPr>
        <p:spPr>
          <a:xfrm>
            <a:off x="6561667" y="2123007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680200" y="1591164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80200" y="244803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602133" y="1159385"/>
            <a:ext cx="3496135" cy="2108748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400" i="1" dirty="0"/>
              <a:t>Why do you never see 100% alignment?</a:t>
            </a:r>
            <a:endParaRPr lang="en-GB" sz="1400" dirty="0"/>
          </a:p>
          <a:p>
            <a:pPr algn="ctr"/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Incomplete reference genomes / transcriptomes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Repetitive reads hard to map uniquely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Sample:  Structural Variants</a:t>
            </a:r>
          </a:p>
          <a:p>
            <a:r>
              <a:rPr lang="en-GB" sz="1400" dirty="0"/>
              <a:t>	 Copy Number Variants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3A247F-904B-B64B-9C0D-A776B7A7AF7B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17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9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Further QC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947" y="1360627"/>
            <a:ext cx="220746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rRNA</a:t>
            </a:r>
            <a:r>
              <a:rPr lang="en-GB" b="1" dirty="0"/>
              <a:t> and </a:t>
            </a:r>
            <a:r>
              <a:rPr lang="en-GB" b="1" dirty="0" err="1"/>
              <a:t>mt</a:t>
            </a:r>
            <a:r>
              <a:rPr lang="en-GB" b="1" dirty="0"/>
              <a:t> content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 err="1"/>
              <a:t>dupRadar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Custom Plots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8"/>
          <a:stretch/>
        </p:blipFill>
        <p:spPr>
          <a:xfrm>
            <a:off x="4809549" y="5122543"/>
            <a:ext cx="2924562" cy="13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55" y="1186847"/>
            <a:ext cx="2878126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331" y="5250802"/>
            <a:ext cx="947451" cy="1039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21" y="3152815"/>
            <a:ext cx="2576125" cy="1800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406947" y="1360626"/>
            <a:ext cx="31485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Batch effect correction</a:t>
            </a:r>
          </a:p>
          <a:p>
            <a:endParaRPr lang="en-GB" dirty="0"/>
          </a:p>
          <a:p>
            <a:r>
              <a:rPr lang="en-GB" dirty="0"/>
              <a:t>e.g. Two sequencing experiments performed on different days by two different people</a:t>
            </a:r>
          </a:p>
          <a:p>
            <a:endParaRPr lang="en-GB" dirty="0"/>
          </a:p>
          <a:p>
            <a:r>
              <a:rPr lang="en-GB" dirty="0"/>
              <a:t>Batch effect removal:</a:t>
            </a:r>
          </a:p>
          <a:p>
            <a:r>
              <a:rPr lang="en-GB" dirty="0"/>
              <a:t>  </a:t>
            </a:r>
            <a:r>
              <a:rPr lang="en-GB" dirty="0" err="1"/>
              <a:t>Limma</a:t>
            </a:r>
            <a:r>
              <a:rPr lang="en-GB" dirty="0"/>
              <a:t> / Combat</a:t>
            </a:r>
          </a:p>
          <a:p>
            <a:endParaRPr lang="en-GB" dirty="0"/>
          </a:p>
          <a:p>
            <a:r>
              <a:rPr lang="en-GB" dirty="0"/>
              <a:t>Use batch in comparison in DESeq2 design</a:t>
            </a:r>
          </a:p>
          <a:p>
            <a:r>
              <a:rPr lang="en-GB" dirty="0"/>
              <a:t> ~ batch +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6CB2E3-E4BD-524F-87A1-7FDA5065AB5A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8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9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18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02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77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Coffee Break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1443" y="1653235"/>
            <a:ext cx="60160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Part 1. Quality control, alignment and transcript quantification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Part 2. Differential Expression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EE1D2-8B02-CD4B-A51C-6912E4A8EF27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19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62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541" y="1476380"/>
            <a:ext cx="7383688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An introduction to RNA-Seq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Objective for the practical</a:t>
            </a:r>
          </a:p>
          <a:p>
            <a:endParaRPr lang="en-GB" dirty="0"/>
          </a:p>
          <a:p>
            <a:r>
              <a:rPr lang="en-GB" dirty="0"/>
              <a:t>	To learn about how to process, analyse and interpret RNA-Seq data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Learning goals:</a:t>
            </a:r>
          </a:p>
          <a:p>
            <a:endParaRPr lang="en-GB" dirty="0"/>
          </a:p>
          <a:p>
            <a:r>
              <a:rPr lang="en-GB" dirty="0"/>
              <a:t>	Experience using the Linux operating system (Ubuntu)</a:t>
            </a:r>
          </a:p>
          <a:p>
            <a:r>
              <a:rPr lang="en-GB" dirty="0"/>
              <a:t>	Learn how to run bioinformatics tools on the command line</a:t>
            </a:r>
          </a:p>
          <a:p>
            <a:r>
              <a:rPr lang="en-GB" dirty="0"/>
              <a:t>	Learn how to use R and R-studio</a:t>
            </a:r>
          </a:p>
          <a:p>
            <a:r>
              <a:rPr lang="en-GB" dirty="0"/>
              <a:t>	Visualise sequencing alignments in a genome browser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25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Sleuth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1732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sleuth		Analysis of RNA-Seq experiments for which transcript abundances have been quantified with </a:t>
            </a:r>
            <a:r>
              <a:rPr lang="en-GB" dirty="0" err="1"/>
              <a:t>kallisto</a:t>
            </a:r>
            <a:endParaRPr lang="en-GB" dirty="0"/>
          </a:p>
          <a:p>
            <a:r>
              <a:rPr lang="en-GB" dirty="0"/>
              <a:t>Version		</a:t>
            </a:r>
            <a:r>
              <a:rPr lang="hr-HR" dirty="0"/>
              <a:t>0.28.1 </a:t>
            </a:r>
          </a:p>
          <a:p>
            <a:r>
              <a:rPr lang="en-GB" dirty="0"/>
              <a:t>Download	http://</a:t>
            </a:r>
            <a:r>
              <a:rPr lang="en-GB" dirty="0" err="1"/>
              <a:t>pachterlab.github.io</a:t>
            </a:r>
            <a:r>
              <a:rPr lang="en-GB" dirty="0"/>
              <a:t>/sleuth/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73" y="2230955"/>
            <a:ext cx="6491353" cy="365138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114443" y="5214622"/>
            <a:ext cx="3690933" cy="710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1. File ::: Open File ::: </a:t>
            </a:r>
            <a:r>
              <a:rPr lang="en-GB" dirty="0" err="1"/>
              <a:t>PlacentalBiologyCourse_Sleuth.Rmd</a:t>
            </a:r>
            <a:endParaRPr lang="en-GB" dirty="0"/>
          </a:p>
        </p:txBody>
      </p:sp>
      <p:sp>
        <p:nvSpPr>
          <p:cNvPr id="11" name="Rounded Rectangle 10"/>
          <p:cNvSpPr/>
          <p:nvPr/>
        </p:nvSpPr>
        <p:spPr>
          <a:xfrm>
            <a:off x="4623085" y="3890131"/>
            <a:ext cx="3667402" cy="43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/>
              <a:t>2. </a:t>
            </a:r>
            <a:r>
              <a:rPr lang="en-GB" dirty="0"/>
              <a:t>Put cursor on line you want to run</a:t>
            </a:r>
          </a:p>
        </p:txBody>
      </p:sp>
      <p:cxnSp>
        <p:nvCxnSpPr>
          <p:cNvPr id="13" name="Straight Arrow Connector 12"/>
          <p:cNvCxnSpPr>
            <a:stCxn id="10" idx="0"/>
          </p:cNvCxnSpPr>
          <p:nvPr/>
        </p:nvCxnSpPr>
        <p:spPr>
          <a:xfrm flipH="1" flipV="1">
            <a:off x="2345268" y="2429934"/>
            <a:ext cx="1614642" cy="27846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4" idx="1"/>
          </p:cNvCxnSpPr>
          <p:nvPr/>
        </p:nvCxnSpPr>
        <p:spPr>
          <a:xfrm flipH="1" flipV="1">
            <a:off x="4936067" y="2704271"/>
            <a:ext cx="2278979" cy="6265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3547" y="2988557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R-Studio</a:t>
            </a:r>
          </a:p>
        </p:txBody>
      </p:sp>
      <p:cxnSp>
        <p:nvCxnSpPr>
          <p:cNvPr id="19" name="Elbow Connector 18"/>
          <p:cNvCxnSpPr/>
          <p:nvPr/>
        </p:nvCxnSpPr>
        <p:spPr>
          <a:xfrm>
            <a:off x="1333512" y="3210769"/>
            <a:ext cx="696761" cy="58197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215046" y="3114500"/>
            <a:ext cx="898802" cy="43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/>
              <a:t>3. </a:t>
            </a:r>
            <a:r>
              <a:rPr lang="en-GB" dirty="0"/>
              <a:t>Run</a:t>
            </a:r>
          </a:p>
        </p:txBody>
      </p:sp>
      <p:cxnSp>
        <p:nvCxnSpPr>
          <p:cNvPr id="28" name="Straight Arrow Connector 27"/>
          <p:cNvCxnSpPr>
            <a:stCxn id="11" idx="1"/>
          </p:cNvCxnSpPr>
          <p:nvPr/>
        </p:nvCxnSpPr>
        <p:spPr>
          <a:xfrm flipH="1" flipV="1">
            <a:off x="2624667" y="3792748"/>
            <a:ext cx="1998418" cy="3137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9348307" y="1677436"/>
            <a:ext cx="2755087" cy="2293432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400" i="1" dirty="0"/>
              <a:t>R</a:t>
            </a:r>
            <a:endParaRPr lang="en-GB" sz="1400" dirty="0"/>
          </a:p>
          <a:p>
            <a:pPr algn="ctr"/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A statistical programming language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R-Studio, a graphical environment for using R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# denotes a comment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CEAF79-3EA6-7B42-A3A7-FB181680149D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20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35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992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Sleuth/</a:t>
            </a:r>
            <a:r>
              <a:rPr lang="en-GB" sz="2400" dirty="0" err="1">
                <a:solidFill>
                  <a:srgbClr val="7030A0"/>
                </a:solidFill>
              </a:rPr>
              <a:t>R:shiny</a:t>
            </a:r>
            <a:endParaRPr lang="en-GB" sz="2400" dirty="0">
              <a:solidFill>
                <a:srgbClr val="7030A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77" y="2084638"/>
            <a:ext cx="5239268" cy="28260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4241800" y="1537050"/>
            <a:ext cx="821266" cy="5475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435600" y="2379133"/>
            <a:ext cx="3572933" cy="57573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40863" y="3249362"/>
            <a:ext cx="254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Do the samples cluster by Yolk sac and placenta?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071533" y="1318302"/>
            <a:ext cx="5143502" cy="43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Click here if you prefer to view the results in </a:t>
            </a:r>
            <a:r>
              <a:rPr lang="en-GB" dirty="0" err="1"/>
              <a:t>firefox</a:t>
            </a:r>
            <a:endParaRPr lang="en-GB" dirty="0"/>
          </a:p>
        </p:txBody>
      </p:sp>
      <p:sp>
        <p:nvSpPr>
          <p:cNvPr id="17" name="Rounded Rectangle 16"/>
          <p:cNvSpPr/>
          <p:nvPr/>
        </p:nvSpPr>
        <p:spPr>
          <a:xfrm>
            <a:off x="9008533" y="2570320"/>
            <a:ext cx="2652184" cy="769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First look at the PCA and </a:t>
            </a:r>
            <a:r>
              <a:rPr lang="en-GB" dirty="0" err="1"/>
              <a:t>heatmap</a:t>
            </a:r>
            <a:r>
              <a:rPr lang="en-GB" dirty="0"/>
              <a:t> clustering plots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B97E8B-547B-D64F-860C-447040E03D35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21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477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8F499A3-EAFF-3D48-B9E3-C67D3CAB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31" y="4092326"/>
            <a:ext cx="8411551" cy="2051759"/>
          </a:xfrm>
          <a:prstGeom prst="rect">
            <a:avLst/>
          </a:prstGeom>
        </p:spPr>
      </p:pic>
      <p:pic>
        <p:nvPicPr>
          <p:cNvPr id="4" name="Picture 3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24152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92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Sample Clustering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31" y="1152330"/>
            <a:ext cx="7789836" cy="267431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2209153">
            <a:off x="3463243" y="990474"/>
            <a:ext cx="1935638" cy="2801225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 rot="2209153">
            <a:off x="9316741" y="2052378"/>
            <a:ext cx="879527" cy="127283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/>
          <p:cNvSpPr/>
          <p:nvPr/>
        </p:nvSpPr>
        <p:spPr>
          <a:xfrm>
            <a:off x="2860750" y="4119947"/>
            <a:ext cx="280384" cy="96366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876185" y="440845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Placenta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2860750" y="5114028"/>
            <a:ext cx="280384" cy="586154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883341" y="5236727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6" name="Left Brace 15"/>
          <p:cNvSpPr/>
          <p:nvPr/>
        </p:nvSpPr>
        <p:spPr>
          <a:xfrm rot="16200000">
            <a:off x="4890129" y="5041776"/>
            <a:ext cx="280384" cy="242664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 Brace 16"/>
          <p:cNvSpPr/>
          <p:nvPr/>
        </p:nvSpPr>
        <p:spPr>
          <a:xfrm rot="16200000">
            <a:off x="8471600" y="3886944"/>
            <a:ext cx="280384" cy="473630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 rot="5400000">
            <a:off x="7997358" y="2559990"/>
            <a:ext cx="1228867" cy="40879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 rot="5400000">
            <a:off x="4468339" y="4192056"/>
            <a:ext cx="843058" cy="2380590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 flipH="1">
            <a:off x="244573" y="2167981"/>
            <a:ext cx="128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PCA Plot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256266" y="4565859"/>
            <a:ext cx="128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Heat Map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29037" y="2045963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56903" y="210415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3D7441-DB75-D34E-B4FD-8743C8557EB4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22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23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740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Volcano Plot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0" y="1649153"/>
            <a:ext cx="11538622" cy="430923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011236" y="1849808"/>
            <a:ext cx="2210937" cy="89670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428103" y="1080715"/>
            <a:ext cx="3714964" cy="769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Select point or group of points </a:t>
            </a:r>
          </a:p>
          <a:p>
            <a:r>
              <a:rPr lang="en-GB" dirty="0"/>
              <a:t>= differentially expressed transcripts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047015" y="3145742"/>
            <a:ext cx="4139378" cy="439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i="1" dirty="0"/>
              <a:t>Expressed more in Yolk Sac than Placenta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537967" y="3149922"/>
            <a:ext cx="4139378" cy="439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i="1" dirty="0"/>
              <a:t>Expressed more in Placenta than Yolk Sac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532C8A-1746-6D49-9AE5-53984900E97E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23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451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Differentially Expressed Genes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174" y="1030283"/>
            <a:ext cx="6275135" cy="536516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3387534" y="1739668"/>
            <a:ext cx="1425287" cy="2154261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 rot="5400000">
            <a:off x="6566585" y="1931147"/>
            <a:ext cx="584201" cy="36307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645276" y="3160111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1243" y="338087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428103" y="1001055"/>
            <a:ext cx="3001049" cy="6093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9429152" y="666566"/>
            <a:ext cx="2400995" cy="769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Select TPM</a:t>
            </a:r>
          </a:p>
          <a:p>
            <a:r>
              <a:rPr lang="en-GB" dirty="0"/>
              <a:t>Transcripts Per Million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19001" y="2650948"/>
            <a:ext cx="2400995" cy="769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Paste an external gene </a:t>
            </a:r>
            <a:r>
              <a:rPr lang="en-GB" dirty="0" err="1"/>
              <a:t>shortname</a:t>
            </a:r>
            <a:r>
              <a:rPr lang="en-GB" dirty="0"/>
              <a:t> here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323833" y="1610438"/>
            <a:ext cx="1978926" cy="104051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105753" y="1683967"/>
            <a:ext cx="1323399" cy="65574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429152" y="2102225"/>
            <a:ext cx="2400995" cy="630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Select external_</a:t>
            </a:r>
          </a:p>
          <a:p>
            <a:r>
              <a:rPr lang="en-GB" dirty="0"/>
              <a:t>gene_ </a:t>
            </a:r>
            <a:r>
              <a:rPr lang="en-GB" dirty="0" err="1"/>
              <a:t>shortname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92D61F-B889-3946-9366-093F693E816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24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498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13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DESeq2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429202" y="1016833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A3A3A"/>
                </a:solidFill>
                <a:latin typeface="+mj-lt"/>
              </a:rPr>
              <a:t>From global picture to individual genes</a:t>
            </a:r>
            <a:endParaRPr lang="en-US" b="1" i="0" dirty="0">
              <a:solidFill>
                <a:srgbClr val="3A3A3A"/>
              </a:solidFill>
              <a:effectLst/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0140" y="316398"/>
            <a:ext cx="5280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+mj-lt"/>
              </a:rPr>
              <a:t>DESeq2 Package For Differential Analysis Of Count Data</a:t>
            </a:r>
            <a:endParaRPr lang="en-US" b="1" i="0" dirty="0">
              <a:solidFill>
                <a:srgbClr val="7030A0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E35D0-F584-B349-A544-73037F5760D9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25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C9D261-2F0E-324D-9F95-EC0477072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994" y="1358909"/>
            <a:ext cx="4741673" cy="267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33763-3BA9-014D-840D-81971FD3A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680" y="1801130"/>
            <a:ext cx="6370933" cy="38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08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56EFD6-2035-704C-B967-383B2539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6" y="1253361"/>
            <a:ext cx="8358187" cy="5142573"/>
          </a:xfrm>
          <a:prstGeom prst="rect">
            <a:avLst/>
          </a:prstGeom>
        </p:spPr>
      </p:pic>
      <p:pic>
        <p:nvPicPr>
          <p:cNvPr id="3" name="Picture 2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784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DESeq2: PCA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26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36B805-8EF3-C040-AC0E-0F45458516B1}"/>
              </a:ext>
            </a:extLst>
          </p:cNvPr>
          <p:cNvSpPr txBox="1"/>
          <p:nvPr/>
        </p:nvSpPr>
        <p:spPr>
          <a:xfrm>
            <a:off x="9344025" y="2157412"/>
            <a:ext cx="2614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to the Sleuth version, but you can customise number of genes to use, colour, labels etc much more easily using the DESeq2/</a:t>
            </a:r>
            <a:r>
              <a:rPr lang="en-GB" dirty="0" err="1"/>
              <a:t>ggplot</a:t>
            </a:r>
            <a:r>
              <a:rPr lang="en-GB" dirty="0"/>
              <a:t> custom version</a:t>
            </a:r>
          </a:p>
        </p:txBody>
      </p:sp>
    </p:spTree>
    <p:extLst>
      <p:ext uri="{BB962C8B-B14F-4D97-AF65-F5344CB8AC3E}">
        <p14:creationId xmlns:p14="http://schemas.microsoft.com/office/powerpoint/2010/main" val="680603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Differentially Expressed Genes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75305-8DE0-5448-9E65-ECE2B413452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27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B522E4-F3A6-0A4E-AA8A-2D802F747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387" y="1152330"/>
            <a:ext cx="6400375" cy="3144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77417D-9F54-7C4D-9AC3-F417919D1731}"/>
              </a:ext>
            </a:extLst>
          </p:cNvPr>
          <p:cNvSpPr txBox="1"/>
          <p:nvPr/>
        </p:nvSpPr>
        <p:spPr>
          <a:xfrm>
            <a:off x="5543550" y="3875529"/>
            <a:ext cx="1978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Common Differentially Expressed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87F54-C7FE-6240-BB7A-5CBD8AF648C7}"/>
              </a:ext>
            </a:extLst>
          </p:cNvPr>
          <p:cNvSpPr txBox="1"/>
          <p:nvPr/>
        </p:nvSpPr>
        <p:spPr>
          <a:xfrm>
            <a:off x="2395538" y="2913692"/>
            <a:ext cx="1978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Differentially Expressed Genes found only by DESeq2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55E5C-7D33-E146-86FD-0A89E89FE357}"/>
              </a:ext>
            </a:extLst>
          </p:cNvPr>
          <p:cNvSpPr txBox="1"/>
          <p:nvPr/>
        </p:nvSpPr>
        <p:spPr>
          <a:xfrm>
            <a:off x="8241507" y="1524023"/>
            <a:ext cx="1978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Differentially Expressed Genes found only by Sleuth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6E7A0-7A51-1843-873B-76991C25FD8E}"/>
              </a:ext>
            </a:extLst>
          </p:cNvPr>
          <p:cNvSpPr txBox="1"/>
          <p:nvPr/>
        </p:nvSpPr>
        <p:spPr>
          <a:xfrm>
            <a:off x="1282421" y="5134406"/>
            <a:ext cx="6183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DESeq2 is consider to perform better at a gene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Sleuth performs better on a transcript level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Better for identifying alternatively spliced isoform usage</a:t>
            </a:r>
          </a:p>
        </p:txBody>
      </p:sp>
    </p:spTree>
    <p:extLst>
      <p:ext uri="{BB962C8B-B14F-4D97-AF65-F5344CB8AC3E}">
        <p14:creationId xmlns:p14="http://schemas.microsoft.com/office/powerpoint/2010/main" val="1404128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43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Looking at the Alignments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75305-8DE0-5448-9E65-ECE2B413452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28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6AEC7-2E6A-8C4B-AB0A-FF9841ED7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174" y="1552719"/>
            <a:ext cx="7128862" cy="43949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867CD5-A694-A946-8A01-E6152ECA1C34}"/>
              </a:ext>
            </a:extLst>
          </p:cNvPr>
          <p:cNvSpPr/>
          <p:nvPr/>
        </p:nvSpPr>
        <p:spPr>
          <a:xfrm>
            <a:off x="261099" y="11870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File</a:t>
            </a:r>
          </a:p>
          <a:p>
            <a:r>
              <a:rPr lang="en-GB" sz="1400" dirty="0"/>
              <a:t>   Load From File…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IGV_Alignments</a:t>
            </a:r>
            <a:r>
              <a:rPr lang="en-GB" sz="1400" dirty="0"/>
              <a:t>/</a:t>
            </a:r>
          </a:p>
          <a:p>
            <a:r>
              <a:rPr lang="en-GB" sz="1400" dirty="0"/>
              <a:t>    Placenta_SRR1823638_kallisto.bam</a:t>
            </a:r>
          </a:p>
          <a:p>
            <a:r>
              <a:rPr lang="en-GB" sz="1400" dirty="0"/>
              <a:t>    </a:t>
            </a:r>
            <a:r>
              <a:rPr lang="en-GB" sz="1400" strike="sngStrike" dirty="0"/>
              <a:t>Placenta_SRR1823638_kallisto.bam.bai</a:t>
            </a:r>
          </a:p>
          <a:p>
            <a:r>
              <a:rPr lang="en-GB" sz="1400" dirty="0"/>
              <a:t>    YolkSac_SRR1811706_kallisto.bam</a:t>
            </a:r>
          </a:p>
          <a:p>
            <a:r>
              <a:rPr lang="en-GB" sz="1400" dirty="0"/>
              <a:t>    </a:t>
            </a:r>
            <a:r>
              <a:rPr lang="en-GB" sz="1400" strike="sngStrike" dirty="0"/>
              <a:t>YolkSac_SRR1811706_kallisto.bam.bai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B98CD1-C1AF-1340-9EE6-F1A24265E503}"/>
              </a:ext>
            </a:extLst>
          </p:cNvPr>
          <p:cNvSpPr/>
          <p:nvPr/>
        </p:nvSpPr>
        <p:spPr>
          <a:xfrm>
            <a:off x="673894" y="389951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Select: Mouse(mm10)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Search for Flt1</a:t>
            </a:r>
          </a:p>
          <a:p>
            <a:endParaRPr lang="en-GB" sz="1400" dirty="0"/>
          </a:p>
          <a:p>
            <a:r>
              <a:rPr lang="en-GB" sz="1400" dirty="0"/>
              <a:t>Can you see the difference in coverage?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37DA4-AC4B-984E-B7C4-3D81DE923517}"/>
              </a:ext>
            </a:extLst>
          </p:cNvPr>
          <p:cNvCxnSpPr>
            <a:cxnSpLocks/>
          </p:cNvCxnSpPr>
          <p:nvPr/>
        </p:nvCxnSpPr>
        <p:spPr>
          <a:xfrm flipV="1">
            <a:off x="1937216" y="1728788"/>
            <a:ext cx="3949234" cy="285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EE1EBF-2D54-D744-B994-8CE1E5C83D0A}"/>
              </a:ext>
            </a:extLst>
          </p:cNvPr>
          <p:cNvCxnSpPr>
            <a:cxnSpLocks/>
          </p:cNvCxnSpPr>
          <p:nvPr/>
        </p:nvCxnSpPr>
        <p:spPr>
          <a:xfrm flipV="1">
            <a:off x="3721894" y="2395539"/>
            <a:ext cx="1509711" cy="260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C6723C-86A0-FC47-93DC-9B10BE1780C9}"/>
              </a:ext>
            </a:extLst>
          </p:cNvPr>
          <p:cNvCxnSpPr>
            <a:cxnSpLocks/>
          </p:cNvCxnSpPr>
          <p:nvPr/>
        </p:nvCxnSpPr>
        <p:spPr>
          <a:xfrm flipV="1">
            <a:off x="3721894" y="4017073"/>
            <a:ext cx="1540669" cy="98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86287-8914-7E42-B26D-A66D9FE4F8B2}"/>
              </a:ext>
            </a:extLst>
          </p:cNvPr>
          <p:cNvCxnSpPr>
            <a:cxnSpLocks/>
          </p:cNvCxnSpPr>
          <p:nvPr/>
        </p:nvCxnSpPr>
        <p:spPr>
          <a:xfrm flipV="1">
            <a:off x="2407865" y="1832283"/>
            <a:ext cx="2068884" cy="22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507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ensEMBL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9947" y="1253361"/>
            <a:ext cx="5809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www.ensembl.org</a:t>
            </a:r>
            <a:r>
              <a:rPr lang="en-GB" dirty="0"/>
              <a:t>/</a:t>
            </a:r>
            <a:r>
              <a:rPr lang="en-GB" dirty="0" err="1"/>
              <a:t>Mus_musculus</a:t>
            </a:r>
            <a:r>
              <a:rPr lang="en-GB" dirty="0"/>
              <a:t>/Location/Genome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6" y="2733832"/>
            <a:ext cx="4481962" cy="3143891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4" idx="3"/>
          </p:cNvCxnSpPr>
          <p:nvPr/>
        </p:nvCxnSpPr>
        <p:spPr>
          <a:xfrm>
            <a:off x="3322478" y="2155649"/>
            <a:ext cx="1154273" cy="71137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94674" y="1815744"/>
            <a:ext cx="2727804" cy="679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Enter gene to search here</a:t>
            </a:r>
          </a:p>
          <a:p>
            <a:r>
              <a:rPr lang="en-GB" dirty="0"/>
              <a:t>e.g. </a:t>
            </a:r>
            <a:r>
              <a:rPr lang="en-GB" dirty="0" err="1"/>
              <a:t>Trf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32" y="1815744"/>
            <a:ext cx="5017768" cy="45475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90599" y="6052512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 is the function of </a:t>
            </a:r>
            <a:r>
              <a:rPr lang="en-GB" dirty="0" err="1"/>
              <a:t>Trf</a:t>
            </a:r>
            <a:r>
              <a:rPr lang="en-GB" dirty="0"/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9750D7-DD92-CB43-AF8D-3564D9365824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29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1157861" y="3996003"/>
            <a:ext cx="6236935" cy="907976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1400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73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2179" y="1673679"/>
            <a:ext cx="7068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RNA-Seq Differential Gene expression between the Placenta and Yolk Sac </a:t>
            </a:r>
          </a:p>
          <a:p>
            <a:r>
              <a:rPr lang="en-GB" dirty="0"/>
              <a:t>Mouse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79" y="2662729"/>
            <a:ext cx="4887686" cy="913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4" y="1301534"/>
            <a:ext cx="3616924" cy="48973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57861" y="5323723"/>
            <a:ext cx="5414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Warning:</a:t>
            </a:r>
          </a:p>
          <a:p>
            <a:r>
              <a:rPr lang="en-GB" i="1" dirty="0">
                <a:solidFill>
                  <a:srgbClr val="C00000"/>
                </a:solidFill>
              </a:rPr>
              <a:t>This is a demo with a reduced data set and parameters, </a:t>
            </a:r>
          </a:p>
          <a:p>
            <a:r>
              <a:rPr lang="en-GB" i="1" dirty="0">
                <a:solidFill>
                  <a:srgbClr val="C00000"/>
                </a:solidFill>
              </a:rPr>
              <a:t>so take any genes identified with caution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71745" y="4296089"/>
            <a:ext cx="45485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Download </a:t>
            </a:r>
            <a:r>
              <a:rPr lang="en-GB" sz="1400" dirty="0" err="1"/>
              <a:t>fastq</a:t>
            </a:r>
            <a:r>
              <a:rPr lang="en-GB" sz="1400" dirty="0"/>
              <a:t> files directly from http://</a:t>
            </a:r>
            <a:r>
              <a:rPr lang="en-GB" sz="1400" dirty="0" err="1"/>
              <a:t>www.ebi.ac.uk</a:t>
            </a:r>
            <a:r>
              <a:rPr lang="en-GB" sz="1400" dirty="0"/>
              <a:t>/</a:t>
            </a:r>
            <a:r>
              <a:rPr lang="en-GB" sz="1400" dirty="0" err="1"/>
              <a:t>ena</a:t>
            </a:r>
            <a:endParaRPr lang="en-GB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313" y="4243118"/>
            <a:ext cx="1522483" cy="43348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02179" y="3998992"/>
            <a:ext cx="1847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/>
              <a:t>Bioinformatics Top Tip:</a:t>
            </a:r>
            <a:endParaRPr lang="en-GB" sz="14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C59069-3B7E-6241-B4B6-6FA68986073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8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93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2573158"/>
            <a:ext cx="3837709" cy="3566279"/>
          </a:xfrm>
          <a:prstGeom prst="rect">
            <a:avLst/>
          </a:prstGeom>
        </p:spPr>
      </p:pic>
      <p:pic>
        <p:nvPicPr>
          <p:cNvPr id="4" name="Picture 3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991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DAVID Gene Ontology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947" y="1253361"/>
            <a:ext cx="252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david.ncifcrf.gov</a:t>
            </a:r>
            <a:r>
              <a:rPr lang="en-GB" dirty="0"/>
              <a:t>/</a:t>
            </a:r>
          </a:p>
        </p:txBody>
      </p:sp>
      <p:cxnSp>
        <p:nvCxnSpPr>
          <p:cNvPr id="13" name="Straight Arrow Connector 12"/>
          <p:cNvCxnSpPr>
            <a:stCxn id="14" idx="2"/>
          </p:cNvCxnSpPr>
          <p:nvPr/>
        </p:nvCxnSpPr>
        <p:spPr>
          <a:xfrm>
            <a:off x="1385047" y="2163813"/>
            <a:ext cx="279385" cy="71640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09600" y="1773469"/>
            <a:ext cx="1550894" cy="390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/>
              <a:t>Start Analysis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19" y="2573158"/>
            <a:ext cx="4020579" cy="3155289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20" idx="2"/>
          </p:cNvCxnSpPr>
          <p:nvPr/>
        </p:nvCxnSpPr>
        <p:spPr>
          <a:xfrm>
            <a:off x="7033219" y="2238212"/>
            <a:ext cx="425416" cy="201105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720296" y="1609140"/>
            <a:ext cx="2625845" cy="629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Paste List of </a:t>
            </a:r>
            <a:r>
              <a:rPr lang="en-GB" dirty="0" err="1"/>
              <a:t>ensEMBL</a:t>
            </a:r>
            <a:r>
              <a:rPr lang="en-GB" dirty="0"/>
              <a:t> gene identifiers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55747" y="5466907"/>
            <a:ext cx="1677472" cy="732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Select gene list and GO!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842061" y="5336603"/>
            <a:ext cx="616574" cy="61623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94461" y="5660136"/>
            <a:ext cx="339027" cy="44509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D08D074-370B-2148-A417-D2A8162E7C1E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30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47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781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Reproducible Bioinformatics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201" y="1600200"/>
            <a:ext cx="89741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Versioning</a:t>
            </a:r>
          </a:p>
          <a:p>
            <a:r>
              <a:rPr lang="en-GB" dirty="0"/>
              <a:t>	If you write code or scripts use a versioning system (a bit like track changes in Word)</a:t>
            </a:r>
          </a:p>
          <a:p>
            <a:r>
              <a:rPr lang="en-GB" dirty="0"/>
              <a:t>	Make it publicly available so people can comment and submit bug reports</a:t>
            </a:r>
          </a:p>
          <a:p>
            <a:r>
              <a:rPr lang="en-GB" dirty="0"/>
              <a:t>	e.g. http://</a:t>
            </a:r>
            <a:r>
              <a:rPr lang="en-GB" dirty="0" err="1"/>
              <a:t>www.github.com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Pipelines</a:t>
            </a:r>
          </a:p>
          <a:p>
            <a:r>
              <a:rPr lang="en-GB" dirty="0"/>
              <a:t>	Track program version numbers, consistent processing and reporting</a:t>
            </a:r>
          </a:p>
          <a:p>
            <a:r>
              <a:rPr lang="en-GB" dirty="0"/>
              <a:t>	Avoid manual input of data or settings</a:t>
            </a:r>
          </a:p>
          <a:p>
            <a:r>
              <a:rPr lang="en-GB" dirty="0"/>
              <a:t>	e.g. http://custerflow.io or </a:t>
            </a:r>
            <a:r>
              <a:rPr lang="en-GB" dirty="0" err="1"/>
              <a:t>SnakeMake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Data Repositories</a:t>
            </a:r>
          </a:p>
          <a:p>
            <a:r>
              <a:rPr lang="en-GB" dirty="0"/>
              <a:t>	Upload your published data to GEO, ENA, SRA </a:t>
            </a:r>
            <a:r>
              <a:rPr lang="en-GB" dirty="0" err="1"/>
              <a:t>etc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31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8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7" y="1733016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806173" y="2137566"/>
            <a:ext cx="291983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931" y="4712164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4" y="4890405"/>
            <a:ext cx="1629691" cy="5668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89195" y="3338929"/>
            <a:ext cx="291272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</a:t>
            </a:r>
            <a:r>
              <a:rPr lang="en-GB" sz="2400" dirty="0" err="1">
                <a:solidFill>
                  <a:srgbClr val="7030A0"/>
                </a:solidFill>
              </a:rPr>
              <a:t>Malwina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 err="1">
                <a:solidFill>
                  <a:srgbClr val="7030A0"/>
                </a:solidFill>
              </a:rPr>
              <a:t>Prater</a:t>
            </a:r>
            <a:endParaRPr lang="en-GB" sz="2400" dirty="0">
              <a:solidFill>
                <a:srgbClr val="7030A0"/>
              </a:solidFill>
            </a:endParaRP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7ADAC-FE83-3742-8BF1-EF610194298A}"/>
              </a:ext>
            </a:extLst>
          </p:cNvPr>
          <p:cNvSpPr txBox="1"/>
          <p:nvPr/>
        </p:nvSpPr>
        <p:spPr>
          <a:xfrm>
            <a:off x="6949325" y="2137566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</p:spTree>
    <p:extLst>
      <p:ext uri="{BB962C8B-B14F-4D97-AF65-F5344CB8AC3E}">
        <p14:creationId xmlns:p14="http://schemas.microsoft.com/office/powerpoint/2010/main" val="30576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73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Introduction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937542"/>
              </p:ext>
            </p:extLst>
          </p:nvPr>
        </p:nvGraphicFramePr>
        <p:xfrm>
          <a:off x="415471" y="1367246"/>
          <a:ext cx="534851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9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SRR1811706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SRR1811707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SRR1811708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SRR1811709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Monaco" charset="0"/>
                        </a:rPr>
                        <a:t>SRR1823638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Monaco" charset="0"/>
                        </a:rPr>
                        <a:t>SRR1823639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SRR1823640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SRR1823641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SRR1823642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SRR1823643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SRR1823644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 rot="5400000">
            <a:off x="7126795" y="1717133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 rot="5400000">
            <a:off x="7126795" y="2092848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 rot="5400000">
            <a:off x="7126795" y="2468563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 rot="5400000">
            <a:off x="7126795" y="2844278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 rot="5400000">
            <a:off x="7126795" y="3219993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 rot="5400000">
            <a:off x="7126795" y="3595708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 rot="5400000">
            <a:off x="7126795" y="3971423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 rot="5400000">
            <a:off x="7126795" y="4347138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 rot="5400000">
            <a:off x="7126795" y="4722853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 rot="5400000">
            <a:off x="7126795" y="5098568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 rot="5400000">
            <a:off x="7126795" y="5474286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7798999" y="225372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latin typeface="Monaco" charset="0"/>
              </a:rPr>
              <a:t>4x </a:t>
            </a:r>
            <a:r>
              <a:rPr lang="tr-TR" dirty="0" err="1">
                <a:latin typeface="Monaco" charset="0"/>
              </a:rPr>
              <a:t>YolkSac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7798999" y="431697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latin typeface="Monaco" charset="0"/>
              </a:rPr>
              <a:t>7x Placenta</a:t>
            </a:r>
            <a:endParaRPr lang="en-GB" dirty="0"/>
          </a:p>
        </p:txBody>
      </p:sp>
      <p:sp>
        <p:nvSpPr>
          <p:cNvPr id="33" name="Right Brace 32"/>
          <p:cNvSpPr/>
          <p:nvPr/>
        </p:nvSpPr>
        <p:spPr>
          <a:xfrm>
            <a:off x="9362247" y="1634067"/>
            <a:ext cx="230486" cy="15192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ight Brace 33"/>
          <p:cNvSpPr/>
          <p:nvPr/>
        </p:nvSpPr>
        <p:spPr>
          <a:xfrm>
            <a:off x="9384863" y="3219993"/>
            <a:ext cx="230486" cy="25395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10066867" y="2771094"/>
            <a:ext cx="157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Differentially Expressed Genes / Transcripts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711267" y="3971423"/>
            <a:ext cx="821266" cy="5113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9677401" y="2393671"/>
            <a:ext cx="855132" cy="3838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CC790D0-3CF1-924A-8512-7F6BC0485E6C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4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76151" y="3869873"/>
            <a:ext cx="9884273" cy="3755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886347" y="1681845"/>
            <a:ext cx="1082700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Sequencing Files (FASTQ)					</a:t>
            </a:r>
            <a:r>
              <a:rPr lang="en-GB" dirty="0" err="1"/>
              <a:t>FastQC</a:t>
            </a:r>
            <a:endParaRPr lang="en-GB" dirty="0"/>
          </a:p>
          <a:p>
            <a:endParaRPr lang="en-GB" dirty="0"/>
          </a:p>
          <a:p>
            <a:r>
              <a:rPr lang="en-GB" dirty="0"/>
              <a:t>Perform quality control (adapter contamination, base quality)	</a:t>
            </a:r>
            <a:r>
              <a:rPr lang="en-GB" dirty="0" err="1"/>
              <a:t>trim_galore</a:t>
            </a:r>
            <a:r>
              <a:rPr lang="en-GB" dirty="0"/>
              <a:t>		Command Line</a:t>
            </a:r>
          </a:p>
          <a:p>
            <a:r>
              <a:rPr lang="en-GB" dirty="0"/>
              <a:t>										   &amp;</a:t>
            </a:r>
          </a:p>
          <a:p>
            <a:r>
              <a:rPr lang="en-GB" dirty="0"/>
              <a:t>Align reads to the genome/transcriptome			</a:t>
            </a:r>
            <a:r>
              <a:rPr lang="en-GB" dirty="0" err="1"/>
              <a:t>kallisto</a:t>
            </a:r>
            <a:r>
              <a:rPr lang="en-GB" dirty="0"/>
              <a:t> 			</a:t>
            </a:r>
            <a:r>
              <a:rPr lang="en-GB" dirty="0" err="1"/>
              <a:t>FireFox</a:t>
            </a:r>
            <a:endParaRPr lang="en-GB" dirty="0"/>
          </a:p>
          <a:p>
            <a:endParaRPr lang="en-GB" dirty="0"/>
          </a:p>
          <a:p>
            <a:r>
              <a:rPr lang="en-GB" dirty="0"/>
              <a:t>Summarise QC and alignment metrics				</a:t>
            </a:r>
            <a:r>
              <a:rPr lang="en-GB" dirty="0" err="1"/>
              <a:t>MultiQC</a:t>
            </a:r>
            <a:r>
              <a:rPr lang="en-GB" dirty="0"/>
              <a:t>			</a:t>
            </a:r>
          </a:p>
          <a:p>
            <a:endParaRPr lang="en-GB" dirty="0"/>
          </a:p>
          <a:p>
            <a:r>
              <a:rPr lang="en-GB" dirty="0"/>
              <a:t>				      Coffee break</a:t>
            </a:r>
          </a:p>
          <a:p>
            <a:endParaRPr lang="en-GB" dirty="0"/>
          </a:p>
          <a:p>
            <a:r>
              <a:rPr lang="en-GB" dirty="0"/>
              <a:t>Perform differential gene/transcript expression analysis		sleuth/DESeq2		R/R-Studio</a:t>
            </a:r>
          </a:p>
          <a:p>
            <a:endParaRPr lang="en-GB" dirty="0"/>
          </a:p>
          <a:p>
            <a:r>
              <a:rPr lang="en-GB" dirty="0"/>
              <a:t>Visualise sequencing alignments in a genome browser		IGV			IGV</a:t>
            </a:r>
          </a:p>
          <a:p>
            <a:endParaRPr lang="en-GB" dirty="0"/>
          </a:p>
          <a:p>
            <a:r>
              <a:rPr lang="en-GB" dirty="0"/>
              <a:t>Look at differentially enriched genes				</a:t>
            </a:r>
            <a:r>
              <a:rPr lang="en-GB" dirty="0" err="1"/>
              <a:t>ensEMBL</a:t>
            </a:r>
            <a:r>
              <a:rPr lang="en-GB" dirty="0"/>
              <a:t>/DAVID		Firefox</a:t>
            </a:r>
          </a:p>
          <a:p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056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Bioinformatics Pipeline</a:t>
            </a:r>
          </a:p>
        </p:txBody>
      </p:sp>
      <p:sp>
        <p:nvSpPr>
          <p:cNvPr id="8" name="Right Brace 7"/>
          <p:cNvSpPr/>
          <p:nvPr/>
        </p:nvSpPr>
        <p:spPr>
          <a:xfrm>
            <a:off x="9495385" y="1681845"/>
            <a:ext cx="270071" cy="1913002"/>
          </a:xfrm>
          <a:prstGeom prst="rightBrace">
            <a:avLst>
              <a:gd name="adj1" fmla="val 8333"/>
              <a:gd name="adj2" fmla="val 5113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1F93DB-AB5E-E54B-B413-0F0F92AFC64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5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666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Using the Bioinformatics Training Facility Computers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28" y="1607338"/>
            <a:ext cx="6893379" cy="387752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77068" y="3625086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R-Studio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29299" y="1942588"/>
            <a:ext cx="4482194" cy="4531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Course_Materials</a:t>
            </a:r>
            <a:r>
              <a:rPr lang="en-GB" dirty="0"/>
              <a:t> / </a:t>
            </a:r>
            <a:r>
              <a:rPr lang="en-GB" dirty="0" err="1"/>
              <a:t>PlacentalBioCourse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1077068" y="1727160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Terminal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77068" y="2493607"/>
            <a:ext cx="1257303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Firefox</a:t>
            </a:r>
          </a:p>
        </p:txBody>
      </p:sp>
      <p:cxnSp>
        <p:nvCxnSpPr>
          <p:cNvPr id="25" name="Elbow Connector 24"/>
          <p:cNvCxnSpPr>
            <a:stCxn id="10" idx="3"/>
          </p:cNvCxnSpPr>
          <p:nvPr/>
        </p:nvCxnSpPr>
        <p:spPr>
          <a:xfrm>
            <a:off x="2334370" y="1930754"/>
            <a:ext cx="1633472" cy="30626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1" idx="3"/>
          </p:cNvCxnSpPr>
          <p:nvPr/>
        </p:nvCxnSpPr>
        <p:spPr>
          <a:xfrm flipV="1">
            <a:off x="2334371" y="2440609"/>
            <a:ext cx="1633471" cy="25659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cxnSpLocks/>
            <a:stCxn id="8" idx="3"/>
          </p:cNvCxnSpPr>
          <p:nvPr/>
        </p:nvCxnSpPr>
        <p:spPr>
          <a:xfrm flipV="1">
            <a:off x="2334370" y="3301495"/>
            <a:ext cx="1633472" cy="527185"/>
          </a:xfrm>
          <a:prstGeom prst="bentConnector3">
            <a:avLst>
              <a:gd name="adj1" fmla="val 6486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9" idx="1"/>
          </p:cNvCxnSpPr>
          <p:nvPr/>
        </p:nvCxnSpPr>
        <p:spPr>
          <a:xfrm rot="10800000" flipV="1">
            <a:off x="4759779" y="2169147"/>
            <a:ext cx="1069521" cy="215402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3547" y="1077517"/>
            <a:ext cx="2745853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Finder / </a:t>
            </a:r>
            <a:r>
              <a:rPr lang="en-GB"/>
              <a:t>Windows Explorer</a:t>
            </a:r>
            <a:endParaRPr lang="en-GB" dirty="0"/>
          </a:p>
        </p:txBody>
      </p:sp>
      <p:cxnSp>
        <p:nvCxnSpPr>
          <p:cNvPr id="49" name="Elbow Connector 48"/>
          <p:cNvCxnSpPr>
            <a:stCxn id="48" idx="3"/>
          </p:cNvCxnSpPr>
          <p:nvPr/>
        </p:nvCxnSpPr>
        <p:spPr>
          <a:xfrm>
            <a:off x="2819400" y="1281111"/>
            <a:ext cx="1185928" cy="73444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330267" y="5483349"/>
            <a:ext cx="168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Linux ::: Ubuntu</a:t>
            </a:r>
            <a:endParaRPr lang="en-GB" dirty="0"/>
          </a:p>
        </p:txBody>
      </p:sp>
      <p:sp>
        <p:nvSpPr>
          <p:cNvPr id="55" name="Rounded Rectangle 54"/>
          <p:cNvSpPr/>
          <p:nvPr/>
        </p:nvSpPr>
        <p:spPr>
          <a:xfrm>
            <a:off x="1613805" y="4672597"/>
            <a:ext cx="6480064" cy="693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To open this presentation double-click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2018_PlacentalBiologyCourse_Presentation.pdf</a:t>
            </a:r>
          </a:p>
        </p:txBody>
      </p:sp>
      <p:cxnSp>
        <p:nvCxnSpPr>
          <p:cNvPr id="56" name="Elbow Connector 55"/>
          <p:cNvCxnSpPr>
            <a:cxnSpLocks/>
            <a:endCxn id="55" idx="1"/>
          </p:cNvCxnSpPr>
          <p:nvPr/>
        </p:nvCxnSpPr>
        <p:spPr>
          <a:xfrm rot="16200000" flipH="1">
            <a:off x="-664394" y="2741134"/>
            <a:ext cx="3534630" cy="102176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D9954-D25D-9748-A7B7-6BCC636DEB40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6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BFC06AD-358B-CA4B-AD3C-3838CF046696}"/>
              </a:ext>
            </a:extLst>
          </p:cNvPr>
          <p:cNvSpPr/>
          <p:nvPr/>
        </p:nvSpPr>
        <p:spPr>
          <a:xfrm>
            <a:off x="1095811" y="3074117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IGV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266B60E-87CF-2348-95A3-511C1334A21A}"/>
              </a:ext>
            </a:extLst>
          </p:cNvPr>
          <p:cNvCxnSpPr>
            <a:stCxn id="23" idx="3"/>
          </p:cNvCxnSpPr>
          <p:nvPr/>
        </p:nvCxnSpPr>
        <p:spPr>
          <a:xfrm flipV="1">
            <a:off x="2353113" y="3097901"/>
            <a:ext cx="1633472" cy="17981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3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7DA8EF51-54B5-364B-AE23-A18E796F50E2}"/>
              </a:ext>
            </a:extLst>
          </p:cNvPr>
          <p:cNvSpPr/>
          <p:nvPr/>
        </p:nvSpPr>
        <p:spPr>
          <a:xfrm rot="5400000">
            <a:off x="7296545" y="3780840"/>
            <a:ext cx="954107" cy="3026552"/>
          </a:xfrm>
          <a:prstGeom prst="wedgeRectCallout">
            <a:avLst>
              <a:gd name="adj1" fmla="val -9639"/>
              <a:gd name="adj2" fmla="val 12808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F34E9BAB-FCDF-3446-AD0E-C404398B4AB0}"/>
              </a:ext>
            </a:extLst>
          </p:cNvPr>
          <p:cNvSpPr/>
          <p:nvPr/>
        </p:nvSpPr>
        <p:spPr>
          <a:xfrm rot="5400000">
            <a:off x="8822189" y="3452175"/>
            <a:ext cx="369333" cy="5517800"/>
          </a:xfrm>
          <a:prstGeom prst="wedgeRectCallout">
            <a:avLst>
              <a:gd name="adj1" fmla="val -4977"/>
              <a:gd name="adj2" fmla="val 819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Files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3646" y="1047919"/>
            <a:ext cx="3600922" cy="5463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2018_PlacentalBiologyCourse.pptx</a:t>
            </a:r>
          </a:p>
          <a:p>
            <a:r>
              <a:rPr lang="en-US" sz="1400" dirty="0"/>
              <a:t>2018_PlacentalBiologyCourse.pdf</a:t>
            </a:r>
          </a:p>
          <a:p>
            <a:r>
              <a:rPr lang="en-US" sz="1400" dirty="0"/>
              <a:t>2018_PlacentalBiologyCourse_Sleuth.Rmd</a:t>
            </a:r>
          </a:p>
          <a:p>
            <a:r>
              <a:rPr lang="en-US" sz="1400" dirty="0"/>
              <a:t>2018_PlacentalBiologyCourse_</a:t>
            </a:r>
            <a:r>
              <a:rPr lang="de-DE" sz="1400" dirty="0" err="1"/>
              <a:t>commands.txt</a:t>
            </a:r>
            <a:endParaRPr lang="de-DE" sz="1400" dirty="0"/>
          </a:p>
          <a:p>
            <a:endParaRPr lang="en-US" sz="1400" dirty="0"/>
          </a:p>
          <a:p>
            <a:r>
              <a:rPr lang="en-GB" sz="1400" dirty="0"/>
              <a:t>stumpo_2016_Development.pdf</a:t>
            </a:r>
          </a:p>
          <a:p>
            <a:endParaRPr lang="en-US" sz="900" dirty="0"/>
          </a:p>
          <a:p>
            <a:r>
              <a:rPr lang="en-US" sz="1400" dirty="0"/>
              <a:t>SRR1811706_ES610_WT_Yolk_Sac/</a:t>
            </a:r>
          </a:p>
          <a:p>
            <a:r>
              <a:rPr lang="en-US" sz="1400" dirty="0"/>
              <a:t>SRR1811707_ES611_WT_Yolk_Sac/</a:t>
            </a:r>
          </a:p>
          <a:p>
            <a:r>
              <a:rPr lang="en-US" sz="1400" dirty="0"/>
              <a:t>SRR1811708_ES612_WT_Yolk_Sac/</a:t>
            </a:r>
          </a:p>
          <a:p>
            <a:r>
              <a:rPr lang="en-US" sz="1400" dirty="0"/>
              <a:t>SRR1811709_ES613_WT_Yolk_Sac/</a:t>
            </a:r>
          </a:p>
          <a:p>
            <a:r>
              <a:rPr lang="en-US" sz="1400" dirty="0"/>
              <a:t>SRR1823638_ES51_WT_Placenta/</a:t>
            </a:r>
          </a:p>
          <a:p>
            <a:r>
              <a:rPr lang="en-US" sz="1400" dirty="0"/>
              <a:t>SRR1823639_ES51_WT_Placenta/</a:t>
            </a:r>
          </a:p>
          <a:p>
            <a:r>
              <a:rPr lang="en-US" sz="1400" dirty="0"/>
              <a:t>SRR1823640_ES52_WT_Placenta/</a:t>
            </a:r>
          </a:p>
          <a:p>
            <a:r>
              <a:rPr lang="en-US" sz="1400" dirty="0"/>
              <a:t>SRR1823641_ES52_WT_Placenta/</a:t>
            </a:r>
          </a:p>
          <a:p>
            <a:r>
              <a:rPr lang="en-US" sz="1400" dirty="0"/>
              <a:t>SRR1823642_ES53_WT_Placenta/</a:t>
            </a:r>
          </a:p>
          <a:p>
            <a:r>
              <a:rPr lang="en-US" sz="1400" dirty="0"/>
              <a:t>SRR1823643_ES54_WT_Placenta/</a:t>
            </a:r>
          </a:p>
          <a:p>
            <a:r>
              <a:rPr lang="en-US" sz="1400" dirty="0"/>
              <a:t>SRR1823644_ES55_WT_Placenta/</a:t>
            </a:r>
          </a:p>
          <a:p>
            <a:endParaRPr lang="en-US" sz="1400" dirty="0"/>
          </a:p>
          <a:p>
            <a:r>
              <a:rPr lang="en-US" sz="1400" dirty="0" err="1"/>
              <a:t>IGV_Alignments</a:t>
            </a:r>
            <a:r>
              <a:rPr lang="en-US" sz="1400" dirty="0"/>
              <a:t>/</a:t>
            </a:r>
          </a:p>
          <a:p>
            <a:endParaRPr lang="en-US" sz="900" dirty="0"/>
          </a:p>
          <a:p>
            <a:r>
              <a:rPr lang="en-GB" sz="1400" dirty="0"/>
              <a:t>ENST_ENSG_GeneName.GRCm38.kallisto.table</a:t>
            </a:r>
          </a:p>
          <a:p>
            <a:r>
              <a:rPr lang="en-GB" sz="1400" dirty="0"/>
              <a:t>Mus_musculus.GRCm38.cdna.all.idx</a:t>
            </a:r>
          </a:p>
          <a:p>
            <a:endParaRPr lang="en-US" sz="900" dirty="0"/>
          </a:p>
          <a:p>
            <a:r>
              <a:rPr lang="de-DE" sz="1400" dirty="0"/>
              <a:t>SRR1823638_sub_1.fastq.gz</a:t>
            </a:r>
          </a:p>
          <a:p>
            <a:r>
              <a:rPr lang="de-DE" sz="1400" dirty="0"/>
              <a:t>SRR1823638_sub_2.fastq.gz</a:t>
            </a:r>
          </a:p>
        </p:txBody>
      </p:sp>
      <p:sp>
        <p:nvSpPr>
          <p:cNvPr id="10" name="Rectangular Callout 9"/>
          <p:cNvSpPr/>
          <p:nvPr/>
        </p:nvSpPr>
        <p:spPr>
          <a:xfrm rot="5400000">
            <a:off x="6730889" y="1152111"/>
            <a:ext cx="2934116" cy="3899593"/>
          </a:xfrm>
          <a:prstGeom prst="wedgeRectCallout">
            <a:avLst>
              <a:gd name="adj1" fmla="val 12823"/>
              <a:gd name="adj2" fmla="val 794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248149" y="1768197"/>
            <a:ext cx="389940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SRR1823638_1.fastq.gz_trimming_report.txt</a:t>
            </a:r>
          </a:p>
          <a:p>
            <a:r>
              <a:rPr lang="de-DE" sz="1600" dirty="0"/>
              <a:t>SRR1823638_1_fastqc.html</a:t>
            </a:r>
          </a:p>
          <a:p>
            <a:r>
              <a:rPr lang="de-DE" sz="1600" dirty="0"/>
              <a:t>SRR1823638_1_fastqc.zip</a:t>
            </a:r>
          </a:p>
          <a:p>
            <a:r>
              <a:rPr lang="de-DE" sz="1600" dirty="0"/>
              <a:t>SRR1823638_1_val_1.fq.gz_kallisto_output/</a:t>
            </a:r>
          </a:p>
          <a:p>
            <a:r>
              <a:rPr lang="de-DE" sz="1600" dirty="0"/>
              <a:t>SRR1823638_1_val_1_fastqc.html</a:t>
            </a:r>
          </a:p>
          <a:p>
            <a:r>
              <a:rPr lang="en-US" sz="1600" dirty="0"/>
              <a:t>SRR1823638_1_val_1_fastqc.zip</a:t>
            </a:r>
          </a:p>
          <a:p>
            <a:r>
              <a:rPr lang="de-DE" sz="1600" dirty="0"/>
              <a:t>SRR1823638_2.fastq.gz_trimming_report.txt</a:t>
            </a:r>
          </a:p>
          <a:p>
            <a:r>
              <a:rPr lang="de-DE" sz="1600" dirty="0"/>
              <a:t>SRR1823638_2_fastqc.html</a:t>
            </a:r>
          </a:p>
          <a:p>
            <a:r>
              <a:rPr lang="de-DE" sz="1600" dirty="0"/>
              <a:t>SRR1823638_2_fastqc.zip</a:t>
            </a:r>
          </a:p>
          <a:p>
            <a:r>
              <a:rPr lang="de-DE" sz="1600" dirty="0"/>
              <a:t>SRR1823638_2_val_2_fastqc.html</a:t>
            </a:r>
          </a:p>
          <a:p>
            <a:r>
              <a:rPr lang="en-US" sz="1600" dirty="0"/>
              <a:t>SRR1823638_2_val_2_fastqc.zip</a:t>
            </a:r>
            <a:endParaRPr lang="en-GB" sz="1600" dirty="0"/>
          </a:p>
        </p:txBody>
      </p:sp>
      <p:sp>
        <p:nvSpPr>
          <p:cNvPr id="11" name="Rectangular Callout 10"/>
          <p:cNvSpPr/>
          <p:nvPr/>
        </p:nvSpPr>
        <p:spPr>
          <a:xfrm rot="5400000">
            <a:off x="10807123" y="2034038"/>
            <a:ext cx="924248" cy="1461139"/>
          </a:xfrm>
          <a:prstGeom prst="wedgeRectCallout">
            <a:avLst>
              <a:gd name="adj1" fmla="val -6702"/>
              <a:gd name="adj2" fmla="val 8733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0609037" y="2419018"/>
            <a:ext cx="12473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abundance.h5</a:t>
            </a:r>
          </a:p>
          <a:p>
            <a:r>
              <a:rPr lang="en-GB" sz="1400" dirty="0" err="1"/>
              <a:t>abundance.tsv</a:t>
            </a:r>
            <a:endParaRPr lang="en-GB" sz="1400" dirty="0"/>
          </a:p>
          <a:p>
            <a:r>
              <a:rPr lang="en-GB" sz="1400" dirty="0" err="1"/>
              <a:t>run_info.json</a:t>
            </a:r>
            <a:endParaRPr lang="en-GB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0609038" y="2182357"/>
            <a:ext cx="1317755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/>
              <a:t>Kallisto</a:t>
            </a:r>
            <a:r>
              <a:rPr lang="de-DE" sz="1400" dirty="0"/>
              <a:t> Output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395298" y="1523491"/>
            <a:ext cx="2434377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SRR1823638 </a:t>
            </a:r>
            <a:r>
              <a:rPr lang="de-DE" sz="1400" dirty="0" err="1"/>
              <a:t>Sequencing</a:t>
            </a:r>
            <a:r>
              <a:rPr lang="de-DE" sz="1400" dirty="0"/>
              <a:t> Data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30446" y="2568818"/>
            <a:ext cx="1149609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/>
              <a:t>Sample Data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30446" y="5458487"/>
            <a:ext cx="1625859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/>
              <a:t>Reference Genome</a:t>
            </a:r>
            <a:endParaRPr lang="de-DE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610465" y="1405160"/>
            <a:ext cx="1531386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Course Materials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497EB-A745-2E49-B6BD-2410C2CF0EB4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7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DF31B-E559-6942-B8B4-741E049B18CA}"/>
              </a:ext>
            </a:extLst>
          </p:cNvPr>
          <p:cNvSpPr txBox="1"/>
          <p:nvPr/>
        </p:nvSpPr>
        <p:spPr>
          <a:xfrm>
            <a:off x="6238137" y="6019264"/>
            <a:ext cx="573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Subset of real data for this practical 1M reads only (~10%)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96577F-C772-5F4C-B388-4AD3032D6E83}"/>
              </a:ext>
            </a:extLst>
          </p:cNvPr>
          <p:cNvSpPr/>
          <p:nvPr/>
        </p:nvSpPr>
        <p:spPr>
          <a:xfrm>
            <a:off x="6247955" y="4817060"/>
            <a:ext cx="3131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Placenta_SRR1823638_kallisto.bam</a:t>
            </a:r>
          </a:p>
          <a:p>
            <a:r>
              <a:rPr lang="en-GB" sz="1400" dirty="0"/>
              <a:t>Placenta_SRR1823638_kallisto.bam.bai</a:t>
            </a:r>
          </a:p>
          <a:p>
            <a:r>
              <a:rPr lang="en-GB" sz="1400" dirty="0"/>
              <a:t>YolkSac_SRR1811706_kallisto.bam</a:t>
            </a:r>
          </a:p>
          <a:p>
            <a:r>
              <a:rPr lang="en-GB" sz="1400" dirty="0"/>
              <a:t>YolkSac_SRR1811706_kallisto.bam.bai</a:t>
            </a:r>
            <a:endParaRPr lang="en-GB" sz="1400" dirty="0">
              <a:effectLst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F4EC918-BD9F-CC47-A60A-D1F555ACCD2F}"/>
              </a:ext>
            </a:extLst>
          </p:cNvPr>
          <p:cNvSpPr/>
          <p:nvPr/>
        </p:nvSpPr>
        <p:spPr>
          <a:xfrm>
            <a:off x="630445" y="2152648"/>
            <a:ext cx="1063885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/>
              <a:t>Publication</a:t>
            </a:r>
            <a:endParaRPr lang="de-DE" sz="14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54715BE-FEC1-B54F-BCD9-5AEC5E6E0657}"/>
              </a:ext>
            </a:extLst>
          </p:cNvPr>
          <p:cNvSpPr/>
          <p:nvPr/>
        </p:nvSpPr>
        <p:spPr>
          <a:xfrm>
            <a:off x="630446" y="5074903"/>
            <a:ext cx="1873200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/>
              <a:t>Alignments</a:t>
            </a:r>
            <a:r>
              <a:rPr lang="de-DE" sz="1400" dirty="0"/>
              <a:t> (</a:t>
            </a:r>
            <a:r>
              <a:rPr lang="de-DE" sz="1400" dirty="0" err="1"/>
              <a:t>Premade</a:t>
            </a:r>
            <a:r>
              <a:rPr lang="de-DE" sz="1400" dirty="0"/>
              <a:t>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CFBC565-C6D5-A04C-9CBE-1F961DE20768}"/>
              </a:ext>
            </a:extLst>
          </p:cNvPr>
          <p:cNvSpPr/>
          <p:nvPr/>
        </p:nvSpPr>
        <p:spPr>
          <a:xfrm>
            <a:off x="630446" y="6026408"/>
            <a:ext cx="1625859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/>
              <a:t>Reference Genome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7529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666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Using the Bioinformatics Training Facility Computers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77068" y="1727160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Terminal</a:t>
            </a:r>
          </a:p>
        </p:txBody>
      </p:sp>
      <p:cxnSp>
        <p:nvCxnSpPr>
          <p:cNvPr id="43" name="Elbow Connector 42"/>
          <p:cNvCxnSpPr/>
          <p:nvPr/>
        </p:nvCxnSpPr>
        <p:spPr>
          <a:xfrm rot="10800000" flipV="1">
            <a:off x="4759779" y="2169147"/>
            <a:ext cx="1069521" cy="215402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70" y="1500277"/>
            <a:ext cx="5829335" cy="2592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66906" y="50613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$ cd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Course_Materials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cd 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PlacentalBioCourse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Right Brace 17"/>
          <p:cNvSpPr/>
          <p:nvPr/>
        </p:nvSpPr>
        <p:spPr>
          <a:xfrm rot="16200000">
            <a:off x="1748090" y="4786726"/>
            <a:ext cx="215073" cy="27563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886347" y="4468422"/>
            <a:ext cx="1409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/>
                </a:solidFill>
              </a:rPr>
              <a:t>c</a:t>
            </a:r>
            <a:r>
              <a:rPr lang="en-GB" sz="1400" dirty="0">
                <a:solidFill>
                  <a:schemeClr val="accent5"/>
                </a:solidFill>
              </a:rPr>
              <a:t>hange </a:t>
            </a:r>
            <a:r>
              <a:rPr lang="en-GB" sz="1400" b="1" dirty="0">
                <a:solidFill>
                  <a:schemeClr val="accent5"/>
                </a:solidFill>
              </a:rPr>
              <a:t>d</a:t>
            </a:r>
            <a:r>
              <a:rPr lang="en-GB" sz="1400" dirty="0">
                <a:solidFill>
                  <a:schemeClr val="accent5"/>
                </a:solidFill>
              </a:rPr>
              <a:t>irectory</a:t>
            </a:r>
          </a:p>
        </p:txBody>
      </p:sp>
      <p:sp>
        <p:nvSpPr>
          <p:cNvPr id="20" name="Right Brace 19"/>
          <p:cNvSpPr/>
          <p:nvPr/>
        </p:nvSpPr>
        <p:spPr>
          <a:xfrm rot="16200000">
            <a:off x="3132393" y="3831117"/>
            <a:ext cx="215073" cy="216369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419983" y="4477238"/>
            <a:ext cx="1337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Directory name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111680" y="1134239"/>
            <a:ext cx="2954867" cy="4923661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400" i="1" dirty="0"/>
              <a:t>Bioinformatics Top Tip:</a:t>
            </a:r>
          </a:p>
          <a:p>
            <a:pPr algn="ctr"/>
            <a:r>
              <a:rPr lang="en-GB" sz="1400" dirty="0"/>
              <a:t>More Linux Commands</a:t>
            </a:r>
          </a:p>
          <a:p>
            <a:pPr algn="ctr"/>
            <a:endParaRPr lang="en-GB" sz="1400" dirty="0"/>
          </a:p>
          <a:p>
            <a:r>
              <a:rPr lang="en-GB" sz="1400" dirty="0"/>
              <a:t>ls	list files in directory</a:t>
            </a:r>
          </a:p>
          <a:p>
            <a:endParaRPr lang="en-GB" sz="1400" dirty="0"/>
          </a:p>
          <a:p>
            <a:r>
              <a:rPr lang="en-GB" sz="1400" dirty="0"/>
              <a:t>cd ~	change back to home </a:t>
            </a:r>
          </a:p>
          <a:p>
            <a:r>
              <a:rPr lang="en-GB" sz="1400" dirty="0"/>
              <a:t>	directory</a:t>
            </a:r>
          </a:p>
          <a:p>
            <a:endParaRPr lang="en-GB" sz="1400" dirty="0"/>
          </a:p>
          <a:p>
            <a:r>
              <a:rPr lang="en-GB" sz="1400" dirty="0"/>
              <a:t>tree	view files and </a:t>
            </a:r>
          </a:p>
          <a:p>
            <a:r>
              <a:rPr lang="en-GB" sz="1400" dirty="0"/>
              <a:t>	directories in a </a:t>
            </a:r>
          </a:p>
          <a:p>
            <a:r>
              <a:rPr lang="en-GB" sz="1400" dirty="0"/>
              <a:t>	hierarchical structure</a:t>
            </a:r>
          </a:p>
          <a:p>
            <a:endParaRPr lang="en-GB" sz="1400" dirty="0"/>
          </a:p>
          <a:p>
            <a:r>
              <a:rPr lang="en-GB" sz="1400" dirty="0"/>
              <a:t>history	view a list of the most </a:t>
            </a:r>
          </a:p>
          <a:p>
            <a:r>
              <a:rPr lang="en-GB" sz="1400" dirty="0"/>
              <a:t>	recent commands used</a:t>
            </a:r>
          </a:p>
          <a:p>
            <a:endParaRPr lang="en-GB" sz="1400" dirty="0"/>
          </a:p>
          <a:p>
            <a:endParaRPr lang="en-GB" sz="1400" dirty="0"/>
          </a:p>
          <a:p>
            <a:pPr algn="ctr"/>
            <a:r>
              <a:rPr lang="en-GB" sz="1400" dirty="0"/>
              <a:t>Caution!</a:t>
            </a:r>
          </a:p>
          <a:p>
            <a:endParaRPr lang="en-GB" sz="1400" dirty="0"/>
          </a:p>
          <a:p>
            <a:r>
              <a:rPr lang="en-GB" sz="1400" dirty="0"/>
              <a:t>Commands are case sensitive</a:t>
            </a:r>
          </a:p>
          <a:p>
            <a:endParaRPr lang="en-GB" sz="1400" dirty="0"/>
          </a:p>
          <a:p>
            <a:r>
              <a:rPr lang="en-GB" sz="1400" dirty="0"/>
              <a:t>Take care to correctly specify spaces and flags (dashes)</a:t>
            </a:r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AFF3A4-1D2F-2640-8732-6354E54BC669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8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43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Command Line</a:t>
            </a:r>
          </a:p>
        </p:txBody>
      </p:sp>
      <p:cxnSp>
        <p:nvCxnSpPr>
          <p:cNvPr id="43" name="Elbow Connector 42"/>
          <p:cNvCxnSpPr/>
          <p:nvPr/>
        </p:nvCxnSpPr>
        <p:spPr>
          <a:xfrm rot="10800000" flipV="1">
            <a:off x="4759779" y="2169147"/>
            <a:ext cx="1069521" cy="215402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3026" y="1253361"/>
            <a:ext cx="89837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Copy &amp; Paste from PDF or </a:t>
            </a:r>
            <a:r>
              <a:rPr lang="en-GB" dirty="0" err="1"/>
              <a:t>Powerpoint</a:t>
            </a:r>
            <a:r>
              <a:rPr lang="en-GB" dirty="0"/>
              <a:t> to the command line doesn’t always work as expected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2018_PlacentalBiologyCourse_Commands.txt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67D17F-6B24-7047-9A45-5A6DE2FAEEEF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9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8D44FE-8500-F64C-B105-E82DD3ACD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681" y="2276848"/>
            <a:ext cx="4662703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54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13033</TotalTime>
  <Words>2396</Words>
  <Application>Microsoft Macintosh PowerPoint</Application>
  <PresentationFormat>Widescreen</PresentationFormat>
  <Paragraphs>501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Courier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Russell S. Hamilton</cp:lastModifiedBy>
  <cp:revision>76</cp:revision>
  <cp:lastPrinted>2017-07-05T15:48:44Z</cp:lastPrinted>
  <dcterms:created xsi:type="dcterms:W3CDTF">2016-06-30T14:17:55Z</dcterms:created>
  <dcterms:modified xsi:type="dcterms:W3CDTF">2018-07-03T09:28:51Z</dcterms:modified>
</cp:coreProperties>
</file>